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4" r:id="rId3"/>
    <p:sldMasterId id="2147483658" r:id="rId4"/>
    <p:sldMasterId id="2147483659" r:id="rId5"/>
    <p:sldMasterId id="2147483660" r:id="rId6"/>
  </p:sldMasterIdLst>
  <p:notesMasterIdLst>
    <p:notesMasterId r:id="rId45"/>
  </p:notesMasterIdLst>
  <p:handoutMasterIdLst>
    <p:handoutMasterId r:id="rId46"/>
  </p:handoutMasterIdLst>
  <p:sldIdLst>
    <p:sldId id="257" r:id="rId7"/>
    <p:sldId id="450" r:id="rId8"/>
    <p:sldId id="451" r:id="rId9"/>
    <p:sldId id="449" r:id="rId10"/>
    <p:sldId id="367" r:id="rId11"/>
    <p:sldId id="433" r:id="rId12"/>
    <p:sldId id="359" r:id="rId13"/>
    <p:sldId id="410" r:id="rId14"/>
    <p:sldId id="416" r:id="rId15"/>
    <p:sldId id="413" r:id="rId16"/>
    <p:sldId id="442" r:id="rId17"/>
    <p:sldId id="400" r:id="rId18"/>
    <p:sldId id="414" r:id="rId19"/>
    <p:sldId id="443" r:id="rId20"/>
    <p:sldId id="401" r:id="rId21"/>
    <p:sldId id="402" r:id="rId22"/>
    <p:sldId id="444" r:id="rId23"/>
    <p:sldId id="417" r:id="rId24"/>
    <p:sldId id="418" r:id="rId25"/>
    <p:sldId id="419" r:id="rId26"/>
    <p:sldId id="445" r:id="rId27"/>
    <p:sldId id="426" r:id="rId28"/>
    <p:sldId id="420" r:id="rId29"/>
    <p:sldId id="421" r:id="rId30"/>
    <p:sldId id="422" r:id="rId31"/>
    <p:sldId id="423" r:id="rId32"/>
    <p:sldId id="424" r:id="rId33"/>
    <p:sldId id="425" r:id="rId34"/>
    <p:sldId id="446" r:id="rId35"/>
    <p:sldId id="427" r:id="rId36"/>
    <p:sldId id="428" r:id="rId37"/>
    <p:sldId id="429" r:id="rId38"/>
    <p:sldId id="447" r:id="rId39"/>
    <p:sldId id="430" r:id="rId40"/>
    <p:sldId id="448" r:id="rId41"/>
    <p:sldId id="431" r:id="rId42"/>
    <p:sldId id="452" r:id="rId43"/>
    <p:sldId id="432" r:id="rId4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5204" autoAdjust="0"/>
  </p:normalViewPr>
  <p:slideViewPr>
    <p:cSldViewPr>
      <p:cViewPr varScale="1">
        <p:scale>
          <a:sx n="116" d="100"/>
          <a:sy n="116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24" y="-96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4CBDBE2-C52C-4EE9-B13E-5504914E1EB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2D9AAF6-4960-4D8B-98B6-7523173C24A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960938"/>
            <a:ext cx="5680075" cy="4605337"/>
          </a:xfrm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CDC7-78B5-403D-8415-B6470CC527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015D-1DA5-4DAB-9F76-DF184A2009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F8522-9C91-42E7-9AC7-A041E24296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9FA8-164A-4788-A1D2-26D913036FC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02A6-7A58-4952-BEF5-9E3543C74A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AAB9-AC0B-40DE-A2DE-4B11904C85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E153-4D2D-4F2E-928E-2AB16D7272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1DC1-7D80-475E-A85C-47C2DF9F39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5E3B-6E42-49DB-BF88-C58BC70FD5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333E-B4D9-46E3-A1EE-DC406D5401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509B-CA83-43A9-9858-17AA09EB57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D0ED9-DC17-400A-995C-1E816D657A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4BA9-3236-4546-A4E5-97A7154E9C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387F-AE21-4771-A5FA-1DC389B88B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EBF2-D7DC-40FD-8EB5-BE34398D16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883D-B30F-4B7B-BE75-CCDA9337175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5F7B7-3CEF-4AC3-9B15-43B44619C1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5238-46AC-4763-8948-86F4D5299FA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65D54-449A-4191-A51B-EF13B2E0BB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AC4F-ED67-480C-9BBE-6D7588C9E1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F002-EFBD-4570-B2D0-4F6B5E5F0A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5AE5-D4D9-4FB9-8600-37DB7F5E07B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455A-4297-4E12-9F8D-FCDB285778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670B-101F-4435-BD9F-168BC739D3C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EBD9-E9AE-4FCD-A696-E8C287951E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6124-2BE9-4616-A9CD-7DC656C0139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1A9-E845-4672-AFBE-38798E325C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EB48-B203-427B-B111-D7DD889982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70D42-9502-4AF5-978D-79D809E5E4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7DB0-0FEE-4A1A-A0E6-46FC64F87F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1676400"/>
            <a:ext cx="39243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243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EB96-8973-4C0E-B6D8-74A22EC313C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9600F-672E-43FC-9B20-AABC06774B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5FAC9-B82F-43C4-A082-67197ABBBD8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1FEA2-F0CA-4E58-B063-D01F115F28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59BE-8347-4A67-B668-9C3C9C6470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003E6-2612-4215-B542-16B1A03CF7D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84C8-384C-4FF3-B3FA-A3C5C2EA47F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7C2E-39C1-49A0-AE9A-88D61AEDBAD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228600"/>
            <a:ext cx="20002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228600"/>
            <a:ext cx="5851525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BE54-C3D9-483A-BA15-301D1D07BD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0D39-2391-4E3B-B159-273D7FC86AA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3852-43A8-4226-B499-0AD2CAC5DE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07B4-4396-4756-9C10-B24112BCE0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B3130-B44A-49E5-ABD5-27AD4A630D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8A3A-CF7B-4096-B6BE-6690D84291A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BDBD-BE7E-4888-BF04-79EA5B7930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63D0-E108-4307-A8D9-C3B83892918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9B0A-141E-4DBA-99D5-188447D90B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376B-EF88-4696-AEFE-E5083F0C6C8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6910B-1941-4312-B326-FDA4BB87CA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08CD-B969-4CC6-8EB6-1DFC2041A7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744E-8249-4A71-BA69-2F9708BB756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4165-A968-47BB-86E3-DFB10F6B89B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26FA-DBD7-46CB-B8C7-CD6E64737F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F333-CF2B-4A0B-8C5D-D5AE2DF343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18B4-EE97-4983-B491-BF11A0887A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D909-7C30-4B67-8AC2-14F19AD3ED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C1A3-C0F4-40B6-8099-A0BB58DFB2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3ADA-A539-487E-8592-05FFF7718A4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1436-DD21-419F-8F0D-BEA9B1A2A7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2863-E2F0-453D-8A11-0E7BDF824E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6C94-CC3C-4B3F-8F1E-28D89F52C7A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A4F9-45FF-4F83-9D8D-A6F70E9E99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3752-A4C1-4B68-A4D9-E83181D8B7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328C-4B92-46AD-BDFC-DDBD126C6E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83094-4FF3-411E-9472-F621349D06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C8AE-0608-440D-B2E7-78CF8FD5E7A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C073D7AD-C45B-4EF5-A020-2B4B87D32A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Picture 7" descr="power-point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726A08FE-89FD-46B1-AC7D-4D3DE69E50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319" name="Picture 7" descr="power-point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7D0B6EA2-59D8-4A05-B308-2E13BCF1FC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25607" name="Picture 7" descr="power-point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28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764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37892" name="Picture 23" descr="Logo_AG2R LA MONDIALE_CH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76263" y="6223000"/>
            <a:ext cx="2349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C3327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543BD64B-1054-48EC-B2E3-1B3354BA2A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defRPr sz="2000" kern="1200">
          <a:solidFill>
            <a:srgbClr val="009900"/>
          </a:solidFill>
          <a:latin typeface="+mn-lt"/>
          <a:ea typeface="+mn-ea"/>
          <a:cs typeface="+mn-cs"/>
        </a:defRPr>
      </a:lvl1pPr>
      <a:lvl2pPr marL="204788" indent="-2032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8113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D9868D11-BF94-467E-8B4C-A605B74940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50183" name="Picture 7" descr="power-point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B3DFBCD0-5AF9-4B17-B51D-3C4152B1B5A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8247" name="Picture 7" descr="power-point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.gob.ar/igj.aspx" TargetMode="External"/><Relationship Id="rId3" Type="http://schemas.openxmlformats.org/officeDocument/2006/relationships/hyperlink" Target="http://ec.europa.eu/taxation_customs/vies/?locale=fr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utorites-valeurs-mobilieres.ca/nrs/nrsearch.aspx?id=850" TargetMode="External"/><Relationship Id="rId5" Type="http://schemas.openxmlformats.org/officeDocument/2006/relationships/hyperlink" Target="http://www.zefix.admin.ch/" TargetMode="External"/><Relationship Id="rId4" Type="http://schemas.openxmlformats.org/officeDocument/2006/relationships/hyperlink" Target="http://www.ved.gov.ru/eng/companies/business/" TargetMode="External"/><Relationship Id="rId9" Type="http://schemas.openxmlformats.org/officeDocument/2006/relationships/hyperlink" Target="http://www.ebr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80010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4000" b="1" smtClean="0">
                <a:solidFill>
                  <a:schemeClr val="bg1"/>
                </a:solidFill>
                <a:latin typeface="Myriad Condensed Web"/>
              </a:rPr>
              <a:t>Le recouvrement de créances à l’international</a:t>
            </a:r>
          </a:p>
          <a:p>
            <a:pPr eaLnBrk="1" hangingPunct="1">
              <a:lnSpc>
                <a:spcPct val="80000"/>
              </a:lnSpc>
            </a:pPr>
            <a:r>
              <a:rPr lang="fr-FR" sz="3600" i="1" smtClean="0">
                <a:solidFill>
                  <a:schemeClr val="bg1"/>
                </a:solidFill>
                <a:latin typeface="Myriad Condensed Web"/>
              </a:rPr>
              <a:t>Ou comment maîtriser le risque à l’export ?</a:t>
            </a:r>
          </a:p>
          <a:p>
            <a:pPr eaLnBrk="1" hangingPunct="1">
              <a:lnSpc>
                <a:spcPct val="80000"/>
              </a:lnSpc>
            </a:pPr>
            <a:endParaRPr lang="fr-FR" sz="3600" b="1" smtClean="0">
              <a:solidFill>
                <a:schemeClr val="bg1"/>
              </a:solidFill>
              <a:latin typeface="Myriad Condensed Web"/>
            </a:endParaRPr>
          </a:p>
          <a:p>
            <a:pPr eaLnBrk="1" hangingPunct="1">
              <a:lnSpc>
                <a:spcPct val="80000"/>
              </a:lnSpc>
            </a:pPr>
            <a:r>
              <a:rPr lang="fr-FR" smtClean="0">
                <a:solidFill>
                  <a:schemeClr val="bg1"/>
                </a:solidFill>
                <a:latin typeface="Myriad Condensed Web"/>
              </a:rPr>
              <a:t>17 mars 2014</a:t>
            </a:r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pic>
        <p:nvPicPr>
          <p:cNvPr id="64515" name="Picture 6" descr="logo_comptalia_2si_lacadem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248400"/>
            <a:ext cx="9683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12" descr="L_SAGE_v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313488"/>
            <a:ext cx="11128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6" descr="LA MONDI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313488"/>
            <a:ext cx="26733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52400" y="1755775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 b="1">
                <a:solidFill>
                  <a:schemeClr val="bg1"/>
                </a:solidFill>
              </a:rPr>
              <a:t>Le niveau de défaillance</a:t>
            </a: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  <p:pic>
        <p:nvPicPr>
          <p:cNvPr id="75779" name="Image 5"/>
          <p:cNvPicPr>
            <a:picLocks noChangeAspect="1" noChangeArrowheads="1"/>
          </p:cNvPicPr>
          <p:nvPr/>
        </p:nvPicPr>
        <p:blipFill>
          <a:blip r:embed="rId3"/>
          <a:srcRect b="52734"/>
          <a:stretch>
            <a:fillRect/>
          </a:stretch>
        </p:blipFill>
        <p:spPr bwMode="auto">
          <a:xfrm>
            <a:off x="1828800" y="2514600"/>
            <a:ext cx="609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Image 7"/>
          <p:cNvPicPr>
            <a:picLocks noChangeAspect="1" noChangeArrowheads="1"/>
          </p:cNvPicPr>
          <p:nvPr/>
        </p:nvPicPr>
        <p:blipFill>
          <a:blip r:embed="rId3"/>
          <a:srcRect t="93127"/>
          <a:stretch>
            <a:fillRect/>
          </a:stretch>
        </p:blipFill>
        <p:spPr bwMode="auto">
          <a:xfrm>
            <a:off x="73025" y="6172200"/>
            <a:ext cx="4498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200400"/>
            <a:ext cx="8229600" cy="12954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Anticiper le risque commercial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514600"/>
            <a:ext cx="8991600" cy="4343400"/>
          </a:xfrm>
        </p:spPr>
        <p:txBody>
          <a:bodyPr/>
          <a:lstStyle/>
          <a:p>
            <a:pPr algn="l" eaLnBrk="1" hangingPunct="1"/>
            <a:endParaRPr lang="fr-FR" sz="1400" smtClean="0"/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1800" smtClean="0"/>
              <a:t>Les différents niveaux d’information</a:t>
            </a:r>
            <a:endParaRPr lang="fr-FR" sz="1100" smtClean="0"/>
          </a:p>
          <a:p>
            <a:pPr marL="742950" lvl="1" indent="-285750" algn="l" eaLnBrk="1" hangingPunct="1">
              <a:buFont typeface="Arial" charset="0"/>
              <a:buChar char="•"/>
            </a:pPr>
            <a:r>
              <a:rPr lang="fr-FR" sz="1300" smtClean="0"/>
              <a:t>Mon client existe-t-il ? Vérifier le numéro de TVA Intracommunautaire : </a:t>
            </a:r>
            <a:r>
              <a:rPr lang="fr-FR" sz="1300" smtClean="0">
                <a:hlinkClick r:id="rId3"/>
              </a:rPr>
              <a:t>http://ec.europa.eu/taxation_customs/vies/?locale=fr</a:t>
            </a:r>
            <a:r>
              <a:rPr lang="fr-FR" sz="1300" smtClean="0"/>
              <a:t> 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r>
              <a:rPr lang="fr-FR" sz="1300" smtClean="0"/>
              <a:t>Où trouver l’information ? Les registres du commerce et des sociétés et registre des affaires en nom propre :</a:t>
            </a:r>
          </a:p>
          <a:p>
            <a:pPr marL="742950" lvl="1" indent="-285750" algn="l">
              <a:spcBef>
                <a:spcPct val="0"/>
              </a:spcBef>
              <a:buFont typeface="Wingdings" pitchFamily="2" charset="2"/>
              <a:buChar char="v"/>
            </a:pPr>
            <a:r>
              <a:rPr lang="fr-FR" sz="1000" smtClean="0">
                <a:solidFill>
                  <a:srgbClr val="000000"/>
                </a:solidFill>
              </a:rPr>
              <a:t> Russie  : </a:t>
            </a:r>
            <a:r>
              <a:rPr lang="de-DE" sz="1000" u="sng" smtClean="0">
                <a:solidFill>
                  <a:srgbClr val="000000"/>
                </a:solidFill>
                <a:hlinkClick r:id="rId4"/>
              </a:rPr>
              <a:t>http://www.ved.gov.ru/eng/companies/business/</a:t>
            </a:r>
            <a:r>
              <a:rPr lang="fr-FR" sz="1000" u="sng" smtClean="0">
                <a:solidFill>
                  <a:srgbClr val="000000"/>
                </a:solidFill>
                <a:hlinkClick r:id="rId5"/>
              </a:rPr>
              <a:t>/</a:t>
            </a:r>
            <a:r>
              <a:rPr lang="fr-FR" sz="100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 algn="l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fr-FR" sz="1000" smtClean="0">
                <a:solidFill>
                  <a:srgbClr val="000000"/>
                </a:solidFill>
              </a:rPr>
              <a:t> Suisse   : </a:t>
            </a:r>
            <a:r>
              <a:rPr lang="fr-FR" sz="1000" u="sng" smtClean="0">
                <a:solidFill>
                  <a:srgbClr val="000000"/>
                </a:solidFill>
                <a:hlinkClick r:id="rId5"/>
              </a:rPr>
              <a:t>http://www.zefix.admin.ch</a:t>
            </a:r>
            <a:endParaRPr lang="fr-FR" sz="1000" u="sng" smtClean="0">
              <a:solidFill>
                <a:srgbClr val="000000"/>
              </a:solidFill>
            </a:endParaRPr>
          </a:p>
          <a:p>
            <a:pPr marL="742950" lvl="1" indent="-285750" algn="l">
              <a:spcBef>
                <a:spcPct val="0"/>
              </a:spcBef>
              <a:buFont typeface="Wingdings" pitchFamily="2" charset="2"/>
              <a:buChar char="v"/>
            </a:pPr>
            <a:r>
              <a:rPr lang="fr-FR" sz="1000" smtClean="0">
                <a:solidFill>
                  <a:srgbClr val="000000"/>
                </a:solidFill>
              </a:rPr>
              <a:t> Canada :</a:t>
            </a:r>
            <a:r>
              <a:rPr lang="fr-FR" sz="1000" u="sng" smtClean="0">
                <a:solidFill>
                  <a:srgbClr val="000000"/>
                </a:solidFill>
                <a:hlinkClick r:id="rId6"/>
              </a:rPr>
              <a:t>http://www.autorites-valeurs-mobilieres.ca/nrs/nrsearch.aspx?id=850</a:t>
            </a:r>
            <a:endParaRPr lang="fr-FR" sz="1100" smtClean="0"/>
          </a:p>
        </p:txBody>
      </p:sp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  <a:cs typeface="+mn-cs"/>
              </a:rPr>
              <a:t>Quel client ?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4958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81000" y="5194300"/>
          <a:ext cx="7696200" cy="170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506"/>
                <a:gridCol w="1771015"/>
                <a:gridCol w="3328920"/>
                <a:gridCol w="521018"/>
                <a:gridCol w="837742"/>
              </a:tblGrid>
              <a:tr h="1132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Argentine</a:t>
                      </a:r>
                      <a:endParaRPr lang="fr-FR" sz="12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Registre du commerce et des sociétés, et registre des affaires en nom propre</a:t>
                      </a:r>
                      <a:endParaRPr lang="fr-FR" sz="12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Libre pour le registre du commerce et des sociétés, retreint pour le registre des affaires en nom propre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sng" dirty="0">
                          <a:effectLst/>
                          <a:hlinkClick r:id="rId8"/>
                        </a:rPr>
                        <a:t>http://www.jus.gob.ar/igj.aspx</a:t>
                      </a:r>
                      <a:endParaRPr lang="fr-FR" sz="12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Public</a:t>
                      </a:r>
                      <a:endParaRPr lang="fr-FR" sz="12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100 pesos argentins et 400 pesos argentins en cas d'urgence</a:t>
                      </a:r>
                      <a:endParaRPr lang="fr-FR" sz="12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</a:tr>
              <a:tr h="530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Business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effectLst/>
                          <a:latin typeface="Times New Rom愀渀"/>
                          <a:ea typeface="Times New Rom愀渀"/>
                          <a:cs typeface="Times New Rom愀渀"/>
                          <a:hlinkClick r:id="rId9"/>
                        </a:rPr>
                        <a:t>http://www.ebr.org/</a:t>
                      </a:r>
                      <a:r>
                        <a:rPr lang="fr-FR" sz="1100" dirty="0" smtClean="0">
                          <a:effectLst/>
                          <a:latin typeface="Times New Rom愀渀"/>
                          <a:ea typeface="Times New Rom愀渀"/>
                          <a:cs typeface="Times New Rom愀渀"/>
                        </a:rPr>
                        <a:t> </a:t>
                      </a:r>
                      <a:endParaRPr lang="fr-FR" sz="11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愀渀"/>
                          <a:ea typeface="Times New Rom愀渀"/>
                          <a:cs typeface="Times New Rom愀渀"/>
                        </a:rPr>
                        <a:t>Public</a:t>
                      </a:r>
                      <a:endParaRPr lang="fr-FR" sz="11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愀渀"/>
                          <a:ea typeface="Times New Rom愀渀"/>
                          <a:cs typeface="Times New Rom愀渀"/>
                        </a:rPr>
                        <a:t> </a:t>
                      </a:r>
                      <a:endParaRPr lang="fr-FR" sz="1100" dirty="0"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/>
                </a:tc>
              </a:tr>
            </a:tbl>
          </a:graphicData>
        </a:graphic>
      </p:graphicFrame>
      <p:pic>
        <p:nvPicPr>
          <p:cNvPr id="7989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452938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79" name="Group 47"/>
          <p:cNvGraphicFramePr>
            <a:graphicFrameLocks noGrp="1"/>
          </p:cNvGraphicFramePr>
          <p:nvPr/>
        </p:nvGraphicFramePr>
        <p:xfrm>
          <a:off x="381000" y="5151438"/>
          <a:ext cx="7696200" cy="1706562"/>
        </p:xfrm>
        <a:graphic>
          <a:graphicData uri="http://schemas.openxmlformats.org/drawingml/2006/table">
            <a:tbl>
              <a:tblPr/>
              <a:tblGrid>
                <a:gridCol w="1238250"/>
                <a:gridCol w="1770063"/>
                <a:gridCol w="3328987"/>
                <a:gridCol w="520700"/>
                <a:gridCol w="8382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Argentine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Registre du commerce et des sociétés, et registre des affaires en nom propre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Libre pour le registre du commerce et des sociétés, retreint pour le registre des affaires en nom propre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rId8"/>
                        </a:rPr>
                        <a:t>http://www.jus.gob.ar/igj.aspx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Public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pesos argentins et 400 pesos argentins en cas d'urgence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愀渀"/>
                        <a:ea typeface="Times New Rom愀渀"/>
                        <a:cs typeface="Times New Rom愀渀"/>
                      </a:endParaRP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Europe</a:t>
                      </a: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European Business Register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愀渀"/>
                          <a:ea typeface="Times New Rom愀渀"/>
                          <a:cs typeface="Times New Rom愀渀"/>
                          <a:hlinkClick r:id="rId9"/>
                        </a:rPr>
                        <a:t>http://www.ebr.org/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愀渀"/>
                          <a:ea typeface="Times New Rom愀渀"/>
                          <a:cs typeface="Times New Rom愀渀"/>
                        </a:rPr>
                        <a:t> </a:t>
                      </a: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愀渀"/>
                          <a:ea typeface="Times New Rom愀渀"/>
                          <a:cs typeface="Times New Rom愀渀"/>
                        </a:rPr>
                        <a:t>Public</a:t>
                      </a: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愀渀"/>
                          <a:ea typeface="Times New Rom愀渀"/>
                          <a:cs typeface="Times New Rom愀渀"/>
                        </a:rPr>
                        <a:t> </a:t>
                      </a:r>
                    </a:p>
                  </a:txBody>
                  <a:tcPr marL="34925" marR="34925" marT="34906" marB="349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1582738"/>
            <a:ext cx="90678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57200" algn="ctr">
              <a:spcBef>
                <a:spcPct val="20000"/>
              </a:spcBef>
              <a:defRPr/>
            </a:pPr>
            <a:r>
              <a:rPr lang="fr-FR" sz="3200" b="1" dirty="0">
                <a:solidFill>
                  <a:schemeClr val="bg1"/>
                </a:solidFill>
                <a:cs typeface="+mn-cs"/>
              </a:rPr>
              <a:t>Connaître le niveau de santé financière</a:t>
            </a:r>
          </a:p>
          <a:p>
            <a:pPr algn="ctr">
              <a:spcBef>
                <a:spcPct val="20000"/>
              </a:spcBef>
              <a:defRPr/>
            </a:pPr>
            <a:endParaRPr lang="fr-FR" sz="3200" b="1" dirty="0">
              <a:solidFill>
                <a:schemeClr val="bg1"/>
              </a:solidFill>
              <a:latin typeface="Myriad Condensed Web" pitchFamily="34" charset="0"/>
              <a:cs typeface="+mn-cs"/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00400"/>
            <a:ext cx="60102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3" y="2590800"/>
            <a:ext cx="7802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200400"/>
            <a:ext cx="8229600" cy="12954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Les spécificités incontournables </a:t>
            </a:r>
            <a:br>
              <a:rPr lang="fr-FR" sz="3200" b="1" smtClean="0">
                <a:solidFill>
                  <a:schemeClr val="bg1"/>
                </a:solidFill>
                <a:latin typeface="Myriad Condensed Web"/>
              </a:rPr>
            </a:br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à l’export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839200" cy="4343400"/>
          </a:xfrm>
        </p:spPr>
        <p:txBody>
          <a:bodyPr/>
          <a:lstStyle/>
          <a:p>
            <a:pPr marL="285750" indent="-285750" algn="l" eaLnBrk="1" hangingPunct="1">
              <a:buFontTx/>
              <a:buChar char="•"/>
            </a:pPr>
            <a:endParaRPr lang="fr-FR" sz="1400" smtClean="0"/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sz="1600" smtClean="0"/>
              <a:t>Quelles sont les spécificités de l’Export ?</a:t>
            </a:r>
          </a:p>
          <a:p>
            <a:pPr marL="1200150" lvl="2" indent="-285750" algn="l" eaLnBrk="1" hangingPunct="1">
              <a:buFontTx/>
              <a:buChar char="•"/>
            </a:pPr>
            <a:r>
              <a:rPr lang="fr-FR" sz="1400" smtClean="0"/>
              <a:t>Impact des Incoterms : déterminer son prix export</a:t>
            </a:r>
          </a:p>
          <a:p>
            <a:pPr marL="1200150" lvl="2" indent="-285750" algn="l" eaLnBrk="1" hangingPunct="1"/>
            <a:endParaRPr lang="fr-FR" sz="1400" smtClean="0"/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sz="1600" smtClean="0"/>
              <a:t>Incoterms qui vont avoir des répercussions sur </a:t>
            </a:r>
          </a:p>
          <a:p>
            <a:pPr marL="742950" lvl="1" indent="-285750" algn="l" eaLnBrk="1" hangingPunct="1"/>
            <a:r>
              <a:rPr lang="fr-FR" sz="1600" smtClean="0"/>
              <a:t>le prix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endParaRPr lang="fr-FR" sz="1600" smtClean="0"/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sz="1600" smtClean="0"/>
              <a:t>Exemple de répercussion EXW et DDP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endParaRPr lang="fr-FR" sz="1000" smtClean="0"/>
          </a:p>
          <a:p>
            <a:pPr marL="285750" indent="-285750" algn="l"/>
            <a:r>
              <a:rPr lang="fr-FR" sz="900" b="1" smtClean="0"/>
              <a:t>Les ventes au départ (VD) avec 8 Incoterms</a:t>
            </a:r>
            <a:endParaRPr lang="fr-FR" sz="900" smtClean="0"/>
          </a:p>
          <a:p>
            <a:pPr marL="285750" indent="-285750" algn="l"/>
            <a:r>
              <a:rPr lang="fr-FR" sz="900" smtClean="0"/>
              <a:t>Incoterms multimodaux – vente au départ : EXW / FCA / CPT / CIP</a:t>
            </a:r>
          </a:p>
          <a:p>
            <a:pPr marL="285750" indent="-285750" algn="l"/>
            <a:r>
              <a:rPr lang="fr-FR" sz="900" smtClean="0"/>
              <a:t>Incoterms maritimes – vente au départ : FAS / FOB / CFR / CIF</a:t>
            </a:r>
          </a:p>
          <a:p>
            <a:pPr marL="285750" indent="-285750" algn="l"/>
            <a:r>
              <a:rPr lang="fr-FR" sz="900" smtClean="0"/>
              <a:t>Le risque bascule sur l’acheteur avant le départ du mode de transport (mini risque pour le vendeur)</a:t>
            </a:r>
          </a:p>
          <a:p>
            <a:pPr marL="285750" indent="-285750" algn="l"/>
            <a:r>
              <a:rPr lang="fr-FR" sz="900" smtClean="0"/>
              <a:t> </a:t>
            </a:r>
          </a:p>
          <a:p>
            <a:pPr marL="285750" indent="-285750" algn="l"/>
            <a:r>
              <a:rPr lang="fr-FR" sz="900" smtClean="0"/>
              <a:t> </a:t>
            </a:r>
            <a:r>
              <a:rPr lang="fr-FR" sz="900" b="1" smtClean="0"/>
              <a:t>Les ventes à l'arrivée (VA) avec 3 Incoterms</a:t>
            </a:r>
            <a:r>
              <a:rPr lang="fr-FR" sz="900" smtClean="0"/>
              <a:t>:</a:t>
            </a:r>
          </a:p>
          <a:p>
            <a:pPr marL="285750" indent="-285750" algn="l"/>
            <a:r>
              <a:rPr lang="fr-FR" sz="900" smtClean="0"/>
              <a:t>Incoterms multimodaux – vente à l'arrivée : DAT / DAP / DDP</a:t>
            </a:r>
          </a:p>
          <a:p>
            <a:pPr marL="285750" indent="-285750" algn="l"/>
            <a:r>
              <a:rPr lang="fr-FR" sz="900" smtClean="0"/>
              <a:t>Le risque bascule sur l’acheteur seulement après l’arrivée du mode de transport principal </a:t>
            </a:r>
          </a:p>
          <a:p>
            <a:pPr marL="285750" indent="-285750" algn="l"/>
            <a:r>
              <a:rPr lang="fr-FR" sz="900" smtClean="0"/>
              <a:t>(maxi risque pour le vendeur) </a:t>
            </a:r>
          </a:p>
        </p:txBody>
      </p:sp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 b="1">
                <a:solidFill>
                  <a:schemeClr val="bg1"/>
                </a:solidFill>
                <a:latin typeface="Myriad Condensed Web"/>
              </a:rPr>
              <a:t>Combien ?</a:t>
            </a:r>
          </a:p>
        </p:txBody>
      </p:sp>
      <p:pic>
        <p:nvPicPr>
          <p:cNvPr id="86020" name="Picture 2" descr="C:\Users\102008399\Desktop\incoterms-2010-parti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438400"/>
            <a:ext cx="33845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algn="l" eaLnBrk="1" hangingPunct="1">
              <a:buFontTx/>
              <a:buChar char="•"/>
            </a:pPr>
            <a:endParaRPr lang="fr-FR" sz="1400" smtClean="0"/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sz="1600" smtClean="0"/>
              <a:t>Process interne de recouvrement et solutions de sous-traitance</a:t>
            </a:r>
          </a:p>
          <a:p>
            <a:pPr lvl="2" algn="l" eaLnBrk="1" hangingPunct="1"/>
            <a:r>
              <a:rPr lang="fr-FR" altLang="fr-FR" sz="1200" smtClean="0"/>
              <a:t>Personnel compétent, langues et méthodes de relance/pays…</a:t>
            </a:r>
          </a:p>
          <a:p>
            <a:pPr lvl="2" algn="l" eaLnBrk="1" hangingPunct="1"/>
            <a:r>
              <a:rPr lang="fr-FR" altLang="fr-FR" sz="1200" smtClean="0"/>
              <a:t>Utiliser les services d’un opérateur spécialisé ayant une présence dans les pays ciblés.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endParaRPr lang="fr-FR" sz="1600" smtClean="0"/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sz="1600" smtClean="0"/>
              <a:t>La prescription (recouvrement judiciaire)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fr-FR" altLang="fr-FR" sz="1200" smtClean="0"/>
              <a:t>S’informer sur les conditions et délais de prescription de créances par pays. Ex règles de prescription : </a:t>
            </a:r>
            <a:r>
              <a:rPr lang="fr-FR" sz="1200" smtClean="0"/>
              <a:t>Canada 3 ans ; Etats-Unis entre 4 et 5 ans ; Chine 2 ans  avec des exceptions à 1 an.</a:t>
            </a:r>
          </a:p>
          <a:p>
            <a:pPr lvl="2" algn="l" eaLnBrk="1" hangingPunct="1"/>
            <a:endParaRPr lang="fr-FR" sz="1400" smtClean="0"/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sz="1600" smtClean="0"/>
              <a:t>Les CGV, les CGA et contractualiser</a:t>
            </a:r>
          </a:p>
          <a:p>
            <a:pPr marL="742950" lvl="1" indent="-285750" algn="l" eaLnBrk="1" hangingPunct="1"/>
            <a:r>
              <a:rPr lang="fr-FR" sz="1600" b="1" smtClean="0"/>
              <a:t>Les CGV «constituent le socle de la négociation commerciale» :</a:t>
            </a:r>
          </a:p>
          <a:p>
            <a:pPr marL="742950" lvl="1" indent="-285750" algn="l" eaLnBrk="1" hangingPunct="1">
              <a:buFontTx/>
              <a:buChar char="-"/>
            </a:pPr>
            <a:r>
              <a:rPr lang="fr-FR" altLang="fr-FR" sz="1600" smtClean="0"/>
              <a:t>Adaptation CGV à l’international</a:t>
            </a:r>
          </a:p>
          <a:p>
            <a:pPr marL="742950" lvl="1" indent="-285750" algn="l" eaLnBrk="1" hangingPunct="1">
              <a:buFontTx/>
              <a:buChar char="-"/>
            </a:pPr>
            <a:r>
              <a:rPr lang="fr-FR" altLang="fr-FR" sz="1600" smtClean="0"/>
              <a:t>CGV Vs CGA à l’international (principe du last shot)</a:t>
            </a:r>
          </a:p>
          <a:p>
            <a:pPr marL="742950" lvl="1" indent="-285750" algn="l" eaLnBrk="1" hangingPunct="1">
              <a:buFontTx/>
              <a:buChar char="-"/>
            </a:pPr>
            <a:r>
              <a:rPr lang="fr-FR" altLang="fr-FR" sz="1600" smtClean="0"/>
              <a:t>Clause ROT: réserve de propriété (voir conditions de mise en œuvre par pays)</a:t>
            </a:r>
          </a:p>
          <a:p>
            <a:pPr marL="742950" lvl="1" indent="-285750" algn="l" eaLnBrk="1" hangingPunct="1">
              <a:buFontTx/>
              <a:buChar char="-"/>
            </a:pPr>
            <a:r>
              <a:rPr lang="fr-FR" altLang="fr-FR" sz="1600" smtClean="0"/>
              <a:t>Pénalités de retard et indemnités de recouvrement</a:t>
            </a:r>
          </a:p>
          <a:p>
            <a:pPr marL="742950" lvl="1" indent="-285750" algn="l" eaLnBrk="1" hangingPunct="1"/>
            <a:endParaRPr lang="fr-FR" sz="1600" smtClean="0"/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 b="1">
                <a:solidFill>
                  <a:schemeClr val="bg1"/>
                </a:solidFill>
                <a:latin typeface="Myriad Condensed Web"/>
              </a:rPr>
              <a:t>Anticiper les risques de non-paiement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200400"/>
            <a:ext cx="8229600" cy="12954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Le contrat de vente internationale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3" y="2514600"/>
            <a:ext cx="8839200" cy="4343400"/>
          </a:xfrm>
        </p:spPr>
        <p:txBody>
          <a:bodyPr/>
          <a:lstStyle/>
          <a:p>
            <a:pPr algn="l" eaLnBrk="1" hangingPunct="1"/>
            <a:endParaRPr lang="fr-FR" altLang="fr-FR" sz="900" b="1" smtClean="0"/>
          </a:p>
          <a:p>
            <a:pPr algn="l" eaLnBrk="1" hangingPunct="1">
              <a:buFont typeface="Wingdings" pitchFamily="2" charset="2"/>
              <a:buChar char="Ø"/>
            </a:pPr>
            <a:r>
              <a:rPr lang="fr-FR" altLang="fr-FR" sz="1600" b="1" smtClean="0"/>
              <a:t>Les clauses essentielles d’un contrat de vente </a:t>
            </a:r>
            <a:r>
              <a:rPr lang="fr-FR" altLang="fr-FR" sz="1600" smtClean="0"/>
              <a:t>:</a:t>
            </a:r>
          </a:p>
          <a:p>
            <a:pPr algn="l" eaLnBrk="1" hangingPunct="1"/>
            <a:endParaRPr lang="fr-FR" altLang="fr-FR" sz="900" smtClean="0"/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Obligations des parties : qui, quoi, quand, combien ?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Pénaliser l’inéxecution ou mettre fin au contrat : clause pénale et clause résolutoire.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Déterminer sous quelle législation sera soumis le contrat et devant quelle juridiction les éventuels litiges seront tranchés : clause de droit applicable et de juridiction.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Faire face à des situations ou des risques inopinés : clause de force majeure.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Revoir le contrat : clause de hardship…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Les délais de paiement et pénalités de retards.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Liberté contractuelle concernant les délais de paiement à l’international.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Dans l’UE, délai de 60 jours maximum fixé par la directive 2011/7 sauf dispositions contractuelles contraires à 30 jours pour les délais de paiement par les autorités publiques.</a:t>
            </a:r>
            <a:endParaRPr lang="fr-FR" altLang="fr-FR" sz="1200" smtClean="0"/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Pénalités de retard de paiement : UE Taux BCE + 10 % (10,25%).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fr-FR" altLang="fr-FR" sz="1600" smtClean="0"/>
              <a:t>Hors UE moyenne de 10 à 12 %.</a:t>
            </a:r>
          </a:p>
          <a:p>
            <a:pPr algn="l" eaLnBrk="1" hangingPunct="1">
              <a:buFontTx/>
              <a:buChar char="-"/>
            </a:pPr>
            <a:endParaRPr lang="fr-FR" altLang="fr-FR" sz="1600" smtClean="0"/>
          </a:p>
          <a:p>
            <a:pPr algn="l" eaLnBrk="1" hangingPunct="1"/>
            <a:endParaRPr lang="fr-FR" altLang="fr-FR" sz="1600" smtClean="0"/>
          </a:p>
        </p:txBody>
      </p:sp>
      <p:sp>
        <p:nvSpPr>
          <p:cNvPr id="92162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152400" y="1676400"/>
            <a:ext cx="86106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Préparation de l’opération de vente</a:t>
            </a:r>
          </a:p>
          <a:p>
            <a:pPr algn="ctr">
              <a:spcBef>
                <a:spcPct val="20000"/>
              </a:spcBef>
            </a:pPr>
            <a:endParaRPr lang="fr-FR" altLang="fr-FR" sz="3200" b="1">
              <a:solidFill>
                <a:schemeClr val="bg1"/>
              </a:solidFill>
              <a:latin typeface="Myriad Condensed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algn="l" eaLnBrk="1" hangingPunct="1">
              <a:buFontTx/>
              <a:buChar char="•"/>
              <a:defRPr/>
            </a:pPr>
            <a:endParaRPr lang="fr-FR" altLang="fr-FR" sz="1400" dirty="0" smtClean="0"/>
          </a:p>
          <a:p>
            <a:pPr algn="l" eaLnBrk="1" hangingPunct="1">
              <a:defRPr/>
            </a:pPr>
            <a:endParaRPr lang="fr-FR" altLang="fr-FR" sz="1400" dirty="0"/>
          </a:p>
          <a:p>
            <a:pPr algn="l" eaLnBrk="1" hangingPunct="1">
              <a:defRPr/>
            </a:pPr>
            <a:endParaRPr lang="fr-FR" altLang="fr-FR" sz="1400" dirty="0"/>
          </a:p>
          <a:p>
            <a:pPr algn="l" eaLnBrk="1" hangingPunct="1">
              <a:defRPr/>
            </a:pPr>
            <a:endParaRPr lang="fr-FR" altLang="fr-FR" sz="1400" dirty="0" smtClean="0"/>
          </a:p>
        </p:txBody>
      </p:sp>
      <p:sp>
        <p:nvSpPr>
          <p:cNvPr id="94210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152400" y="1755775"/>
            <a:ext cx="86106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moyens de paiement</a:t>
            </a:r>
          </a:p>
          <a:p>
            <a:pPr fontAlgn="ctr"/>
            <a:endParaRPr lang="fr-FR" altLang="fr-FR" sz="1600" b="1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400"/>
              <a:t>Virement Swift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400"/>
              <a:t>Chèque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400"/>
              <a:t>Remise documentaire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400"/>
              <a:t>Credoc Irrévocable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400"/>
              <a:t>Credoc irrévocable et confirmé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400"/>
              <a:t>LC Stand –by</a:t>
            </a:r>
          </a:p>
          <a:p>
            <a:pPr fontAlgn="ctr">
              <a:buFontTx/>
              <a:buChar char="•"/>
            </a:pPr>
            <a:endParaRPr lang="fr-FR" altLang="fr-FR" sz="1600"/>
          </a:p>
          <a:p>
            <a:r>
              <a:rPr lang="fr-FR" altLang="fr-FR" sz="1600" b="1"/>
              <a:t>Focus SEPA :</a:t>
            </a:r>
          </a:p>
          <a:p>
            <a:r>
              <a:rPr lang="fr-FR" sz="1600"/>
              <a:t>A compter du 1</a:t>
            </a:r>
            <a:r>
              <a:rPr lang="fr-FR" sz="1600" baseline="30000"/>
              <a:t>er</a:t>
            </a:r>
            <a:r>
              <a:rPr lang="fr-FR" sz="1600"/>
              <a:t> août 2014, le virement SEPA et le prélèvement SEPA auront définitivement remplacé le virement et le prélèvement national tant pour les paiements nationaux que transfrontaliers (intra-européens ou internationaux)…</a:t>
            </a:r>
          </a:p>
          <a:p>
            <a:pPr>
              <a:buFont typeface="Wingdings" pitchFamily="2" charset="2"/>
              <a:buChar char="Ø"/>
            </a:pPr>
            <a:endParaRPr lang="fr-FR" sz="1600" b="1"/>
          </a:p>
          <a:p>
            <a:pPr>
              <a:buFont typeface="Wingdings" pitchFamily="2" charset="2"/>
              <a:buChar char="Ø"/>
            </a:pPr>
            <a:r>
              <a:rPr lang="fr-FR" altLang="fr-FR" sz="1400" b="1"/>
              <a:t>Les autres documents commerciaux :</a:t>
            </a:r>
          </a:p>
          <a:p>
            <a:r>
              <a:rPr lang="fr-FR" altLang="fr-FR" sz="1400"/>
              <a:t>Traçabilité complète de l’opération commerciale !!!</a:t>
            </a:r>
          </a:p>
          <a:p>
            <a:pPr>
              <a:buFontTx/>
              <a:buChar char="-"/>
            </a:pPr>
            <a:r>
              <a:rPr lang="fr-FR" altLang="fr-FR" sz="1400"/>
              <a:t> Facture proforma, confirmation de commande, bon de transport (CMR…), bon de livraison, facture.</a:t>
            </a:r>
          </a:p>
          <a:p>
            <a:pPr>
              <a:buFontTx/>
              <a:buChar char="-"/>
            </a:pPr>
            <a:r>
              <a:rPr lang="fr-FR" altLang="fr-FR" sz="1400"/>
              <a:t> Documents douaniers : DAU, DEB/DES, certificat d’origine…</a:t>
            </a:r>
            <a:endParaRPr lang="fr-FR" altLang="fr-FR" sz="1600"/>
          </a:p>
          <a:p>
            <a:pPr algn="ctr">
              <a:spcBef>
                <a:spcPct val="20000"/>
              </a:spcBef>
            </a:pPr>
            <a:endParaRPr lang="fr-FR" altLang="fr-FR" sz="3200" b="1">
              <a:solidFill>
                <a:schemeClr val="bg1"/>
              </a:solidFill>
              <a:latin typeface="Myriad Condensed Web"/>
            </a:endParaRPr>
          </a:p>
          <a:p>
            <a:pPr algn="ctr">
              <a:spcBef>
                <a:spcPct val="20000"/>
              </a:spcBef>
            </a:pPr>
            <a:endParaRPr lang="fr-FR" altLang="fr-FR" sz="3200" b="1">
              <a:solidFill>
                <a:schemeClr val="bg1"/>
              </a:solidFill>
              <a:latin typeface="Myriad Condensed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276600"/>
            <a:ext cx="8305800" cy="1447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b="1"/>
              <a:t>Véronique Lequoy Karpierz</a:t>
            </a:r>
          </a:p>
          <a:p>
            <a:pPr marL="0" indent="0" algn="ctr">
              <a:buFontTx/>
              <a:buNone/>
            </a:pPr>
            <a:r>
              <a:rPr lang="fr-FR" sz="2400" i="1"/>
              <a:t>Pilote du groupe de travail de l’Académie </a:t>
            </a:r>
          </a:p>
          <a:p>
            <a:pPr marL="0" indent="0" algn="ctr">
              <a:buFontTx/>
              <a:buNone/>
            </a:pPr>
            <a:r>
              <a:rPr lang="fr-FR" sz="2400" i="1"/>
              <a:t>des Sciences et Techniques Comptables et Financières, « Le recouvrement des créances commerciales et la gestion du poste clients »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276600" y="1752600"/>
            <a:ext cx="278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Introduction </a:t>
            </a:r>
            <a:r>
              <a:rPr lang="fr-FR" sz="3600" b="1">
                <a:solidFill>
                  <a:schemeClr val="bg1"/>
                </a:solidFill>
                <a:latin typeface="Myriad Condensed Web"/>
              </a:rPr>
              <a:t> </a:t>
            </a:r>
          </a:p>
        </p:txBody>
      </p:sp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52400" y="1600200"/>
            <a:ext cx="90678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modes de paiement par pays</a:t>
            </a:r>
          </a:p>
          <a:p>
            <a:pPr algn="ctr">
              <a:spcBef>
                <a:spcPct val="20000"/>
              </a:spcBef>
            </a:pPr>
            <a:endParaRPr lang="fr-FR" altLang="fr-FR" sz="32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8888" y="213677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fr-FR" altLang="fr-FR" sz="1200" smtClean="0">
                <a:ea typeface="Times New Roman" pitchFamily="18" charset="0"/>
                <a:cs typeface="+mn-cs"/>
              </a:rPr>
              <a:t>	</a:t>
            </a:r>
            <a:endParaRPr lang="fr-FR" altLang="fr-FR" smtClean="0">
              <a:cs typeface="+mn-cs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43000" y="2514600"/>
          <a:ext cx="6400800" cy="3249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984"/>
                <a:gridCol w="1010682"/>
                <a:gridCol w="670253"/>
                <a:gridCol w="673234"/>
                <a:gridCol w="753035"/>
                <a:gridCol w="831719"/>
                <a:gridCol w="758022"/>
                <a:gridCol w="794870"/>
              </a:tblGrid>
              <a:tr h="638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Régions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Pays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Virement Swift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Chèque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Remise documentaire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Credoc Irrévocable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Credoc irrévocable et confirmé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LC Stand -by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1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AFRIQUE MAGHREB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Algérie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Côte D'ivoire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C &amp; P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Égypte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C &amp; P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Maroc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C &amp; P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Tunisie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C &amp; P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0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Amérique du Sud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Brésil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nd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Chili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nd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Asie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Chine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nd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14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Corée du sud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P. P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Inde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14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Moyen Orient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Émirats A.U.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Liban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Russie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45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Turquie 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P. P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P. P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143000" y="5791200"/>
          <a:ext cx="4343400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110"/>
                <a:gridCol w="1718566"/>
                <a:gridCol w="1575724"/>
              </a:tblGrid>
              <a:tr h="4245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Nd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déterminé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/>
                      </a:endParaRPr>
                    </a:p>
                  </a:txBody>
                  <a:tcPr marL="44448" marR="44448" marT="0" marB="0" anchor="b"/>
                </a:tc>
              </a:tr>
              <a:tr h="14151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P</a:t>
                      </a:r>
                    </a:p>
                  </a:txBody>
                  <a:tcPr marL="44448" marR="44448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Conseillé et pratiqué</a:t>
                      </a:r>
                    </a:p>
                  </a:txBody>
                  <a:tcPr marL="44448" marR="44448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P</a:t>
                      </a: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</a:t>
                      </a: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 pratiqué ou peu Protecteur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8" marR="4444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D.P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Déconseille ou pas pratique</a:t>
                      </a:r>
                    </a:p>
                  </a:txBody>
                  <a:tcPr marL="44448" marR="44448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9830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200400"/>
            <a:ext cx="8229600" cy="12954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La gestion interne</a:t>
            </a: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smtClean="0"/>
              <a:t>Les moyens humains et techniques adaptés. 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smtClean="0"/>
              <a:t>La fonction de credit manager (lignes de crédit, assurance crédit, le factor …).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smtClean="0"/>
              <a:t>Les outils.</a:t>
            </a:r>
          </a:p>
        </p:txBody>
      </p:sp>
      <p:sp>
        <p:nvSpPr>
          <p:cNvPr id="100354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La gestion interne</a:t>
            </a:r>
            <a:endParaRPr lang="fr-FR" altLang="fr-FR" sz="3200" b="1" u="sng">
              <a:latin typeface="Myriad Condensed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algn="l" eaLnBrk="1" hangingPunct="1"/>
            <a:r>
              <a:rPr lang="fr-FR" altLang="fr-FR" sz="2000" smtClean="0"/>
              <a:t>	La gestion des créances clients :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r>
              <a:rPr lang="fr-FR" altLang="fr-FR" smtClean="0"/>
              <a:t>est un facteur important et partagé,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r>
              <a:rPr lang="fr-FR" altLang="fr-FR" smtClean="0"/>
              <a:t>engage l’ensemble des acteurs de l’entreprise.</a:t>
            </a:r>
          </a:p>
          <a:p>
            <a:pPr marL="285750" indent="-285750" algn="l" eaLnBrk="1" hangingPunct="1"/>
            <a:endParaRPr lang="fr-FR" altLang="fr-FR" sz="2000" smtClean="0"/>
          </a:p>
          <a:p>
            <a:pPr marL="285750" indent="-285750" eaLnBrk="1" hangingPunct="1"/>
            <a:r>
              <a:rPr lang="fr-FR" altLang="fr-FR" smtClean="0"/>
              <a:t>	</a:t>
            </a:r>
            <a:r>
              <a:rPr lang="fr-FR" altLang="fr-FR" b="1" smtClean="0"/>
              <a:t>C’est encore plus vrai pour la gestion des créances à l’international.</a:t>
            </a:r>
            <a:r>
              <a:rPr lang="fr-FR" altLang="fr-FR" smtClean="0"/>
              <a:t>	</a:t>
            </a:r>
          </a:p>
          <a:p>
            <a:pPr marL="285750" indent="-285750" algn="l" eaLnBrk="1" hangingPunct="1"/>
            <a:endParaRPr lang="fr-FR" altLang="fr-FR" smtClean="0"/>
          </a:p>
          <a:p>
            <a:pPr marL="285750" indent="-285750" algn="l" eaLnBrk="1" hangingPunct="1"/>
            <a:r>
              <a:rPr lang="fr-FR" altLang="fr-FR" sz="2000" smtClean="0"/>
              <a:t>	L’export est un projet de l’entreprise dans son ensemble, qui comprend :</a:t>
            </a:r>
          </a:p>
          <a:p>
            <a:pPr marL="742950" lvl="1" indent="-285750" algn="l" eaLnBrk="1" hangingPunct="1">
              <a:buFontTx/>
              <a:buChar char="•"/>
            </a:pPr>
            <a:r>
              <a:rPr lang="fr-FR" altLang="fr-FR" smtClean="0"/>
              <a:t>une procédure unique, connue et appliquée par tous,</a:t>
            </a:r>
          </a:p>
          <a:p>
            <a:pPr marL="742950" lvl="1" indent="-285750" algn="l" eaLnBrk="1" hangingPunct="1">
              <a:buFontTx/>
              <a:buChar char="•"/>
            </a:pPr>
            <a:r>
              <a:rPr lang="fr-FR" altLang="fr-FR" smtClean="0"/>
              <a:t>un fichier clients / prospects commun à toute l’entreprise.</a:t>
            </a:r>
          </a:p>
          <a:p>
            <a:pPr marL="742950" lvl="1" indent="-285750" algn="l" eaLnBrk="1" hangingPunct="1"/>
            <a:endParaRPr lang="fr-FR" altLang="fr-FR" sz="2400" smtClean="0"/>
          </a:p>
        </p:txBody>
      </p:sp>
      <p:sp>
        <p:nvSpPr>
          <p:cNvPr id="102402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152400" y="1755775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moyens humains et techniques adaptés</a:t>
            </a:r>
            <a:endParaRPr lang="fr-FR" altLang="fr-FR" sz="3200" b="1" u="sng">
              <a:latin typeface="Myriad Condensed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algn="l" eaLnBrk="1" hangingPunct="1"/>
            <a:r>
              <a:rPr lang="fr-FR" altLang="fr-FR" sz="1400" smtClean="0"/>
              <a:t>	</a:t>
            </a:r>
          </a:p>
          <a:p>
            <a:pPr marL="285750" indent="-285750" algn="l" eaLnBrk="1" hangingPunct="1"/>
            <a:r>
              <a:rPr lang="fr-FR" altLang="fr-FR" sz="1400" smtClean="0"/>
              <a:t>Le fichier comptable :</a:t>
            </a:r>
          </a:p>
          <a:p>
            <a:pPr marL="285750" indent="-285750" algn="l" eaLnBrk="1" hangingPunct="1"/>
            <a:endParaRPr lang="fr-FR" altLang="fr-FR" sz="1400" smtClean="0"/>
          </a:p>
          <a:p>
            <a:pPr marL="742950" lvl="1" indent="-285750" algn="l" eaLnBrk="1" hangingPunct="1">
              <a:buFontTx/>
              <a:buChar char="•"/>
            </a:pPr>
            <a:r>
              <a:rPr lang="fr-FR" altLang="fr-FR" sz="1400" smtClean="0"/>
              <a:t>est alimenté par le fichier commercial, </a:t>
            </a:r>
          </a:p>
          <a:p>
            <a:pPr marL="742950" lvl="1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742950" lvl="1" indent="-285750" algn="l" eaLnBrk="1" hangingPunct="1">
              <a:buFontTx/>
              <a:buChar char="•"/>
            </a:pPr>
            <a:r>
              <a:rPr lang="fr-FR" altLang="fr-FR" sz="1400" smtClean="0"/>
              <a:t>est le reflet de ce dernier,</a:t>
            </a:r>
          </a:p>
          <a:p>
            <a:pPr marL="742950" lvl="1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742950" lvl="1" indent="-285750" algn="l" eaLnBrk="1" hangingPunct="1">
              <a:buFontTx/>
              <a:buChar char="•"/>
            </a:pPr>
            <a:r>
              <a:rPr lang="fr-FR" altLang="fr-FR" sz="1400" smtClean="0"/>
              <a:t>inclut aussi les éléments financiers concernant le client,</a:t>
            </a:r>
          </a:p>
          <a:p>
            <a:pPr marL="742950" lvl="1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742950" lvl="1" indent="-285750" algn="l" eaLnBrk="1" hangingPunct="1">
              <a:buFontTx/>
              <a:buChar char="•"/>
            </a:pPr>
            <a:r>
              <a:rPr lang="fr-FR" altLang="fr-FR" sz="1400" smtClean="0"/>
              <a:t>intègre un plafond d’encours qui tient compte :</a:t>
            </a:r>
          </a:p>
          <a:p>
            <a:pPr marL="742950" lvl="1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1200150" lvl="2" indent="-285750" algn="l" eaLnBrk="1" hangingPunct="1">
              <a:buFontTx/>
              <a:buChar char="•"/>
            </a:pPr>
            <a:r>
              <a:rPr lang="fr-FR" altLang="fr-FR" sz="1200" smtClean="0"/>
              <a:t>du risque commercial,</a:t>
            </a:r>
          </a:p>
          <a:p>
            <a:pPr marL="1200150" lvl="2" indent="-285750" algn="l" eaLnBrk="1" hangingPunct="1">
              <a:buFontTx/>
              <a:buChar char="•"/>
            </a:pPr>
            <a:r>
              <a:rPr lang="fr-FR" altLang="fr-FR" sz="1200" smtClean="0"/>
              <a:t>du risque pays,</a:t>
            </a:r>
          </a:p>
          <a:p>
            <a:pPr marL="1200150" lvl="2" indent="-285750" algn="l" eaLnBrk="1" hangingPunct="1">
              <a:buFontTx/>
              <a:buChar char="•"/>
            </a:pPr>
            <a:r>
              <a:rPr lang="fr-FR" altLang="fr-FR" sz="1200" smtClean="0"/>
              <a:t>des garanties obtenues sur chacun des clients.</a:t>
            </a:r>
          </a:p>
        </p:txBody>
      </p:sp>
      <p:sp>
        <p:nvSpPr>
          <p:cNvPr id="104450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152400" y="1755775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moyens humains et techniques adaptés</a:t>
            </a:r>
            <a:endParaRPr lang="fr-FR" altLang="fr-FR" sz="3200" b="1" u="sng">
              <a:latin typeface="Myriad Condensed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124200"/>
            <a:ext cx="8763000" cy="5334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eaLnBrk="1" hangingPunct="1">
              <a:defRPr/>
            </a:pPr>
            <a:r>
              <a:rPr lang="fr-FR" sz="2000" b="1" u="sng" smtClean="0"/>
              <a:t>Sa mission :</a:t>
            </a:r>
          </a:p>
          <a:p>
            <a:pPr marL="285750" indent="-285750" eaLnBrk="1" hangingPunct="1">
              <a:defRPr/>
            </a:pPr>
            <a:endParaRPr lang="fr-FR" sz="2000" b="1" u="sng" smtClean="0"/>
          </a:p>
          <a:p>
            <a:pPr marL="285750" indent="-285750" eaLnBrk="1" hangingPunct="1">
              <a:defRPr/>
            </a:pPr>
            <a:r>
              <a:rPr lang="fr-FR" sz="1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FAVORISER LE DÉVELOPPEMENT DU CHIFFRE D’AFFAIRES AVEC UN RISQUE CRÉDIT MINIMUM</a:t>
            </a:r>
          </a:p>
          <a:p>
            <a:pPr marL="285750" indent="-285750" eaLnBrk="1" hangingPunct="1">
              <a:defRPr/>
            </a:pPr>
            <a:endParaRPr lang="fr-FR" sz="1400" smtClean="0"/>
          </a:p>
          <a:p>
            <a:pPr marL="285750" indent="-285750" eaLnBrk="1" hangingPunct="1">
              <a:defRPr/>
            </a:pPr>
            <a:endParaRPr lang="fr-FR" sz="1400" smtClean="0"/>
          </a:p>
          <a:p>
            <a:pPr marL="285750" indent="-285750" eaLnBrk="1" hangingPunct="1">
              <a:defRPr/>
            </a:pPr>
            <a:r>
              <a:rPr lang="fr-FR" sz="1400" b="1" smtClean="0"/>
              <a:t>LA GESTION DES MODES DE REGLEMENT PAR PAYS</a:t>
            </a:r>
          </a:p>
          <a:p>
            <a:pPr marL="285750" indent="-285750" eaLnBrk="1" hangingPunct="1">
              <a:defRPr/>
            </a:pPr>
            <a:r>
              <a:rPr lang="fr-FR" sz="1400" b="1" smtClean="0"/>
              <a:t>LA FIXATION DES LIGNES DE CREDIT</a:t>
            </a:r>
          </a:p>
          <a:p>
            <a:pPr marL="285750" indent="-285750" eaLnBrk="1" hangingPunct="1">
              <a:defRPr/>
            </a:pPr>
            <a:endParaRPr lang="fr-FR" sz="1400" smtClean="0"/>
          </a:p>
          <a:p>
            <a:pPr marL="285750" indent="-285750" eaLnBrk="1" hangingPunct="1">
              <a:defRPr/>
            </a:pPr>
            <a:r>
              <a:rPr lang="fr-FR" sz="1400" smtClean="0"/>
              <a:t>Il arbitre entre les intérêts commerciaux et les exigences financières.</a:t>
            </a:r>
          </a:p>
          <a:p>
            <a:pPr marL="285750" indent="-285750" eaLnBrk="1" hangingPunct="1">
              <a:defRPr/>
            </a:pPr>
            <a:endParaRPr lang="fr-FR" sz="1400" smtClean="0"/>
          </a:p>
          <a:p>
            <a:pPr marL="285750" indent="-285750" eaLnBrk="1" hangingPunct="1">
              <a:defRPr/>
            </a:pPr>
            <a:endParaRPr lang="fr-FR" sz="1400" smtClean="0"/>
          </a:p>
          <a:p>
            <a:pPr marL="285750" indent="-285750" eaLnBrk="1" hangingPunct="1">
              <a:defRPr/>
            </a:pPr>
            <a:endParaRPr lang="fr-FR" sz="1400" smtClean="0"/>
          </a:p>
          <a:p>
            <a:pPr marL="285750" indent="-285750" eaLnBrk="1" hangingPunct="1">
              <a:defRPr/>
            </a:pPr>
            <a:r>
              <a:rPr lang="fr-FR" sz="1400" smtClean="0"/>
              <a:t>Il doit avoir :</a:t>
            </a:r>
          </a:p>
          <a:p>
            <a:pPr marL="285750" indent="-285750" eaLnBrk="1" hangingPunct="1">
              <a:defRPr/>
            </a:pPr>
            <a:r>
              <a:rPr lang="fr-FR" sz="1400" smtClean="0"/>
              <a:t>- de bonnes connaissances financières et juridiques,</a:t>
            </a:r>
          </a:p>
          <a:p>
            <a:pPr marL="285750" indent="-285750" eaLnBrk="1" hangingPunct="1">
              <a:defRPr/>
            </a:pPr>
            <a:r>
              <a:rPr lang="fr-FR" sz="1400" smtClean="0"/>
              <a:t>- un sens du relationnel et de la communication très développé.</a:t>
            </a:r>
            <a:endParaRPr lang="fr-FR" altLang="fr-FR" sz="1400" smtClean="0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06500" name="Rectangle 2"/>
          <p:cNvSpPr>
            <a:spLocks noChangeArrowheads="1"/>
          </p:cNvSpPr>
          <p:nvPr/>
        </p:nvSpPr>
        <p:spPr bwMode="auto">
          <a:xfrm>
            <a:off x="152400" y="1755775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La fonction de credit manager</a:t>
            </a:r>
            <a:endParaRPr lang="fr-FR" altLang="fr-FR" sz="3200" b="1" u="sng">
              <a:latin typeface="Myriad Condensed Web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267200" y="5029200"/>
            <a:ext cx="762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eaLnBrk="1" hangingPunct="1"/>
            <a:r>
              <a:rPr lang="fr-FR" altLang="fr-FR" sz="1400" smtClean="0"/>
              <a:t>Position particulièrement transverse,</a:t>
            </a:r>
          </a:p>
          <a:p>
            <a:pPr marL="285750" indent="-285750" eaLnBrk="1" hangingPunct="1"/>
            <a:r>
              <a:rPr lang="fr-FR" altLang="fr-FR" sz="1400" smtClean="0"/>
              <a:t>met en jeu l’action des services financiers et de la fonction commerciale.</a:t>
            </a:r>
          </a:p>
          <a:p>
            <a:pPr marL="285750" indent="-285750" eaLnBrk="1" hangingPunct="1"/>
            <a:r>
              <a:rPr lang="fr-FR" altLang="fr-FR" sz="1400" smtClean="0"/>
              <a:t>Il est en relation avec un bon nombre d’interlocuteurs :</a:t>
            </a:r>
          </a:p>
        </p:txBody>
      </p:sp>
      <p:sp>
        <p:nvSpPr>
          <p:cNvPr id="4110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4111" name="Rectangle 2"/>
          <p:cNvSpPr>
            <a:spLocks noChangeArrowheads="1"/>
          </p:cNvSpPr>
          <p:nvPr/>
        </p:nvSpPr>
        <p:spPr bwMode="auto">
          <a:xfrm>
            <a:off x="152400" y="1755775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La fonction de credit manager</a:t>
            </a:r>
            <a:endParaRPr lang="fr-FR" altLang="fr-FR" sz="3200" b="1" u="sng">
              <a:latin typeface="Myriad Condensed Web"/>
            </a:endParaRP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1447800" y="3276600"/>
          <a:ext cx="6003925" cy="3581400"/>
        </p:xfrm>
        <a:graphic>
          <a:graphicData uri="http://schemas.openxmlformats.org/presentationml/2006/ole">
            <p:oleObj spid="_x0000_s4108" name="Document" r:id="rId4" imgW="6012227" imgH="356968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eaLnBrk="1" hangingPunct="1"/>
            <a:r>
              <a:rPr lang="fr-FR" altLang="fr-FR" sz="1400" smtClean="0"/>
              <a:t>Objectif : </a:t>
            </a:r>
            <a:r>
              <a:rPr lang="fr-FR" altLang="fr-FR" sz="1400" b="1" u="sng" smtClean="0"/>
              <a:t>Encadrer</a:t>
            </a:r>
            <a:r>
              <a:rPr lang="fr-FR" altLang="fr-FR" sz="1400" smtClean="0"/>
              <a:t> (info sur prospect) et </a:t>
            </a:r>
            <a:r>
              <a:rPr lang="fr-FR" altLang="fr-FR" sz="1400" b="1" u="sng" smtClean="0"/>
              <a:t>Protéger</a:t>
            </a:r>
            <a:r>
              <a:rPr lang="fr-FR" altLang="fr-FR" sz="1400" smtClean="0"/>
              <a:t> ses transactions contre le risque de non-paiement.</a:t>
            </a:r>
          </a:p>
        </p:txBody>
      </p:sp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981325"/>
            <a:ext cx="58293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11620" name="Rectangle 2"/>
          <p:cNvSpPr>
            <a:spLocks noChangeArrowheads="1"/>
          </p:cNvSpPr>
          <p:nvPr/>
        </p:nvSpPr>
        <p:spPr bwMode="auto">
          <a:xfrm>
            <a:off x="152400" y="1755775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La fonction de credit manager</a:t>
            </a:r>
            <a:endParaRPr lang="fr-FR" altLang="fr-FR" sz="3200" b="1" u="sng">
              <a:latin typeface="Myriad Condensed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eaLnBrk="1" hangingPunct="1"/>
            <a:r>
              <a:rPr lang="fr-FR" altLang="fr-FR" sz="1400" b="1" smtClean="0"/>
              <a:t>INDICATEURS</a:t>
            </a:r>
            <a:r>
              <a:rPr lang="fr-FR" altLang="fr-FR" sz="1400" smtClean="0"/>
              <a:t> (les DSO) </a:t>
            </a:r>
            <a:r>
              <a:rPr lang="fr-FR" altLang="fr-FR" sz="1400" b="1" smtClean="0"/>
              <a:t>- ANALYSE DE LA VOLUMETRIE</a:t>
            </a:r>
            <a:r>
              <a:rPr lang="fr-FR" altLang="fr-FR" sz="1400" smtClean="0"/>
              <a:t> </a:t>
            </a:r>
          </a:p>
          <a:p>
            <a:pPr marL="285750" indent="-285750" eaLnBrk="1" hangingPunct="1"/>
            <a:r>
              <a:rPr lang="fr-FR" altLang="fr-FR" sz="1000" smtClean="0"/>
              <a:t>(nombre de clients, rythme de facturation, montant moyen d’une facture, la saisonnalité du CA, la zone d’exportation, etc.)</a:t>
            </a:r>
            <a:endParaRPr lang="fr-FR" altLang="fr-FR" sz="1000" b="1" smtClean="0"/>
          </a:p>
          <a:p>
            <a:pPr marL="285750" indent="-285750" eaLnBrk="1" hangingPunct="1"/>
            <a:r>
              <a:rPr lang="fr-FR" altLang="fr-FR" sz="1400" b="1" smtClean="0"/>
              <a:t>BALANCE AGEE :</a:t>
            </a:r>
          </a:p>
          <a:p>
            <a:pPr marL="285750" indent="-285750" eaLnBrk="1" hangingPunct="1"/>
            <a:endParaRPr lang="fr-FR" altLang="fr-FR" sz="1400" smtClean="0"/>
          </a:p>
          <a:p>
            <a:pPr marL="285750" indent="-285750" eaLnBrk="1" hangingPunct="1"/>
            <a:endParaRPr lang="fr-FR" altLang="fr-FR" sz="1400" smtClean="0"/>
          </a:p>
          <a:p>
            <a:pPr marL="285750" indent="-285750" eaLnBrk="1" hangingPunct="1"/>
            <a:endParaRPr lang="fr-FR" altLang="fr-FR" sz="1400" smtClean="0"/>
          </a:p>
          <a:p>
            <a:pPr marL="285750" indent="-285750" eaLnBrk="1" hangingPunct="1"/>
            <a:endParaRPr lang="fr-FR" altLang="fr-FR" sz="1400" smtClean="0"/>
          </a:p>
          <a:p>
            <a:pPr marL="285750" indent="-285750" eaLnBrk="1" hangingPunct="1"/>
            <a:endParaRPr lang="fr-FR" altLang="fr-FR" sz="1400" smtClean="0"/>
          </a:p>
          <a:p>
            <a:pPr marL="285750" indent="-285750" eaLnBrk="1" hangingPunct="1"/>
            <a:endParaRPr lang="fr-FR" altLang="fr-FR" sz="1400" smtClean="0"/>
          </a:p>
          <a:p>
            <a:pPr marL="285750" indent="-285750" eaLnBrk="1" hangingPunct="1"/>
            <a:endParaRPr lang="fr-FR" altLang="fr-FR" sz="1400" smtClean="0"/>
          </a:p>
          <a:p>
            <a:pPr marL="285750" indent="-285750" algn="l" eaLnBrk="1" hangingPunct="1"/>
            <a:r>
              <a:rPr lang="fr-FR" altLang="fr-FR" sz="1400" smtClean="0"/>
              <a:t>Balance qualitative des retards de paiement par client :</a:t>
            </a:r>
          </a:p>
          <a:p>
            <a:pPr marL="285750" indent="-285750" eaLnBrk="1" hangingPunct="1"/>
            <a:endParaRPr lang="fr-FR" altLang="fr-FR" sz="1400" smtClean="0"/>
          </a:p>
          <a:p>
            <a:pPr marL="285750" indent="-285750" eaLnBrk="1" hangingPunct="1"/>
            <a:endParaRPr lang="fr-FR" altLang="fr-FR" sz="1400" smtClean="0"/>
          </a:p>
        </p:txBody>
      </p:sp>
      <p:sp>
        <p:nvSpPr>
          <p:cNvPr id="5145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5146" name="Rectangle 2"/>
          <p:cNvSpPr>
            <a:spLocks noChangeArrowheads="1"/>
          </p:cNvSpPr>
          <p:nvPr/>
        </p:nvSpPr>
        <p:spPr bwMode="auto">
          <a:xfrm>
            <a:off x="152400" y="1755775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outils</a:t>
            </a:r>
            <a:endParaRPr lang="fr-FR" altLang="fr-FR" sz="3200" b="1" u="sng">
              <a:latin typeface="Myriad Condensed Web"/>
            </a:endParaRPr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381000" y="3352800"/>
          <a:ext cx="8556625" cy="1752600"/>
        </p:xfrm>
        <a:graphic>
          <a:graphicData uri="http://schemas.openxmlformats.org/presentationml/2006/ole">
            <p:oleObj spid="_x0000_s5142" name="Document" r:id="rId4" imgW="6704749" imgH="1373196" progId="Word.Document.12">
              <p:embed/>
            </p:oleObj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990600" y="5410200"/>
          <a:ext cx="7908925" cy="1447800"/>
        </p:xfrm>
        <a:graphic>
          <a:graphicData uri="http://schemas.openxmlformats.org/presentationml/2006/ole">
            <p:oleObj spid="_x0000_s5143" name="Document" r:id="rId5" imgW="6704749" imgH="12276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11673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200400"/>
            <a:ext cx="8229600" cy="12954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Le recouvrement</a:t>
            </a:r>
          </a:p>
        </p:txBody>
      </p:sp>
      <p:sp>
        <p:nvSpPr>
          <p:cNvPr id="116740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116741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276600"/>
            <a:ext cx="8305800" cy="1447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b="1"/>
              <a:t>Leila Bouchkara </a:t>
            </a:r>
          </a:p>
          <a:p>
            <a:pPr marL="0" indent="0" algn="ctr">
              <a:buFontTx/>
              <a:buNone/>
            </a:pPr>
            <a:r>
              <a:rPr lang="fr-FR" sz="2400" i="1"/>
              <a:t>Directeur du service recouvrement et contentieux,</a:t>
            </a:r>
          </a:p>
          <a:p>
            <a:pPr marL="0" indent="0" algn="ctr">
              <a:buFontTx/>
              <a:buNone/>
            </a:pPr>
            <a:r>
              <a:rPr lang="fr-FR" sz="2400" i="1"/>
              <a:t>General Electric, Cofacrédit</a:t>
            </a:r>
          </a:p>
          <a:p>
            <a:pPr marL="0" indent="0" algn="ctr">
              <a:buFontTx/>
              <a:buNone/>
            </a:pPr>
            <a:r>
              <a:rPr lang="fr-FR" sz="2400" i="1"/>
              <a:t>Pilote du groupe de travail </a:t>
            </a:r>
          </a:p>
          <a:p>
            <a:pPr marL="0" indent="0" algn="ctr">
              <a:buFontTx/>
              <a:buNone/>
            </a:pPr>
            <a:r>
              <a:rPr lang="fr-FR" sz="2400" i="1"/>
              <a:t>« Le recouvrement de créances à l’international »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270250" y="1720850"/>
            <a:ext cx="278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Introduction </a:t>
            </a:r>
            <a:r>
              <a:rPr lang="fr-FR" sz="3600" b="1">
                <a:solidFill>
                  <a:schemeClr val="bg1"/>
                </a:solidFill>
                <a:latin typeface="Myriad Condensed Web"/>
              </a:rPr>
              <a:t> </a:t>
            </a:r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algn="l" eaLnBrk="1" hangingPunct="1">
              <a:buFont typeface="Wingdings" pitchFamily="2" charset="2"/>
              <a:buChar char="ü"/>
            </a:pPr>
            <a:r>
              <a:rPr lang="fr-FR" altLang="fr-FR" sz="1400" b="1" smtClean="0"/>
              <a:t>Le recouvrement amiable</a:t>
            </a:r>
          </a:p>
          <a:p>
            <a:pPr marL="285750" indent="-285750" algn="l" eaLnBrk="1" hangingPunct="1">
              <a:buFontTx/>
              <a:buChar char="•"/>
            </a:pPr>
            <a:r>
              <a:rPr lang="fr-FR" altLang="fr-FR" sz="1400" smtClean="0"/>
              <a:t>La relance </a:t>
            </a:r>
          </a:p>
          <a:p>
            <a:pPr marL="285750" indent="-285750" algn="l" eaLnBrk="1" hangingPunct="1">
              <a:buFontTx/>
              <a:buChar char="•"/>
            </a:pPr>
            <a:r>
              <a:rPr lang="fr-FR" altLang="fr-FR" sz="1400" smtClean="0"/>
              <a:t>La mise en demeure</a:t>
            </a:r>
          </a:p>
          <a:p>
            <a:pPr marL="285750" indent="-285750" algn="l" eaLnBrk="1" hangingPunct="1">
              <a:buFontTx/>
              <a:buChar char="•"/>
            </a:pPr>
            <a:r>
              <a:rPr lang="fr-FR" altLang="fr-FR" sz="1400" smtClean="0"/>
              <a:t>Les solutions de sous-traitance</a:t>
            </a:r>
          </a:p>
          <a:p>
            <a:pPr marL="285750" indent="-285750" algn="l" eaLnBrk="1" hangingPunct="1"/>
            <a:endParaRPr lang="fr-FR" altLang="fr-FR" sz="1000" smtClean="0"/>
          </a:p>
          <a:p>
            <a:pPr marL="285750" indent="-285750" algn="l" eaLnBrk="1" hangingPunct="1">
              <a:buFont typeface="Wingdings" pitchFamily="2" charset="2"/>
              <a:buChar char="ü"/>
            </a:pPr>
            <a:r>
              <a:rPr lang="fr-FR" altLang="fr-FR" sz="1400" b="1" smtClean="0"/>
              <a:t>Le recouvrement judiciaire</a:t>
            </a:r>
          </a:p>
          <a:p>
            <a:pPr marL="285750" indent="-285750" algn="l" eaLnBrk="1" hangingPunct="1"/>
            <a:endParaRPr lang="fr-FR" altLang="fr-FR" sz="1000" b="1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Les procédures au niveau européen</a:t>
            </a:r>
          </a:p>
          <a:p>
            <a:pPr marL="285750" indent="-285750" algn="l" eaLnBrk="1" hangingPunct="1">
              <a:buFontTx/>
              <a:buChar char="-"/>
            </a:pPr>
            <a:r>
              <a:rPr lang="fr-FR" altLang="fr-FR" sz="1400" smtClean="0"/>
              <a:t>La procédure d’injonction de payer européenne, procédure des petits litiges,</a:t>
            </a:r>
          </a:p>
          <a:p>
            <a:pPr marL="285750" indent="-285750" algn="l" eaLnBrk="1" hangingPunct="1">
              <a:buFontTx/>
              <a:buChar char="-"/>
            </a:pPr>
            <a:r>
              <a:rPr lang="fr-FR" altLang="fr-FR" sz="1400" smtClean="0"/>
              <a:t>La future saisie conservatoire.</a:t>
            </a:r>
          </a:p>
          <a:p>
            <a:pPr marL="285750" indent="-285750" algn="l" eaLnBrk="1" hangingPunct="1">
              <a:buFontTx/>
              <a:buChar char="-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L’exécution des décisions</a:t>
            </a:r>
          </a:p>
          <a:p>
            <a:pPr marL="285750" indent="-285750" algn="l" eaLnBrk="1" hangingPunct="1">
              <a:buFontTx/>
              <a:buChar char="-"/>
            </a:pPr>
            <a:r>
              <a:rPr lang="fr-FR" altLang="fr-FR" sz="1400" smtClean="0"/>
              <a:t>Le titre exécutoire européen, Question de l’exequatur… </a:t>
            </a:r>
          </a:p>
          <a:p>
            <a:pPr marL="285750" indent="-285750" algn="l" eaLnBrk="1" hangingPunct="1"/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Hors Europe, il existe des spécificités nationales : CF. fiches pays.</a:t>
            </a:r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</p:txBody>
      </p:sp>
      <p:sp>
        <p:nvSpPr>
          <p:cNvPr id="118786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 recouvrement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7577138" cy="6157912"/>
          </a:xfrm>
        </p:spPr>
        <p:txBody>
          <a:bodyPr/>
          <a:lstStyle/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L’identification de la défaillance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Les différents types de procédures </a:t>
            </a: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Les comparaisons Europe vs Maroc, Chine, Etats-Unis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Le rang des créanciers</a:t>
            </a:r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</p:txBody>
      </p:sp>
      <p:sp>
        <p:nvSpPr>
          <p:cNvPr id="120834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défaillances d’entreprises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7577138" cy="6157912"/>
          </a:xfrm>
        </p:spPr>
        <p:txBody>
          <a:bodyPr/>
          <a:lstStyle/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</p:txBody>
      </p:sp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défaillances d’entreprises</a:t>
            </a:r>
          </a:p>
        </p:txBody>
      </p:sp>
      <p:pic>
        <p:nvPicPr>
          <p:cNvPr id="1228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14600"/>
            <a:ext cx="66659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124930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200400"/>
            <a:ext cx="8229600" cy="1295400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chemeClr val="tx1"/>
                </a:solidFill>
              </a:rPr>
              <a:t/>
            </a:r>
            <a:br>
              <a:rPr lang="fr-FR" sz="2800" smtClean="0">
                <a:solidFill>
                  <a:schemeClr val="tx1"/>
                </a:solidFill>
              </a:rPr>
            </a:br>
            <a:r>
              <a:rPr lang="fr-FR" sz="2800" smtClean="0">
                <a:solidFill>
                  <a:schemeClr val="tx1"/>
                </a:solidFill>
              </a:rPr>
              <a:t/>
            </a:r>
            <a:br>
              <a:rPr lang="fr-FR" sz="2800" smtClean="0">
                <a:solidFill>
                  <a:schemeClr val="tx1"/>
                </a:solidFill>
              </a:rPr>
            </a:br>
            <a:r>
              <a:rPr lang="fr-FR" sz="3200" b="1" smtClean="0">
                <a:solidFill>
                  <a:schemeClr val="bg1"/>
                </a:solidFill>
              </a:rPr>
              <a:t>L’aspect comptable et fiscal pour l’exportateur français</a:t>
            </a:r>
            <a:r>
              <a:rPr lang="fr-FR" sz="3200" b="1" smtClean="0">
                <a:solidFill>
                  <a:schemeClr val="tx1"/>
                </a:solidFill>
              </a:rPr>
              <a:t>	</a:t>
            </a:r>
            <a:r>
              <a:rPr lang="fr-FR" sz="3200" smtClean="0">
                <a:solidFill>
                  <a:schemeClr val="tx1"/>
                </a:solidFill>
              </a:rPr>
              <a:t/>
            </a:r>
            <a:br>
              <a:rPr lang="fr-FR" sz="3200" smtClean="0">
                <a:solidFill>
                  <a:schemeClr val="tx1"/>
                </a:solidFill>
              </a:rPr>
            </a:br>
            <a:endParaRPr lang="fr-FR" sz="3200" smtClean="0">
              <a:solidFill>
                <a:schemeClr val="tx1"/>
              </a:solidFill>
            </a:endParaRPr>
          </a:p>
        </p:txBody>
      </p:sp>
      <p:sp>
        <p:nvSpPr>
          <p:cNvPr id="124932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124933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b="1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Le traitement de la TVA</a:t>
            </a:r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altLang="fr-FR" sz="1400" smtClean="0"/>
              <a:t>Les mentions pour justifier l’exonération de la TVA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La dépréciation des créances douteuses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b="1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b="1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La notion d’irrécouvrabilité, la prescription, les débiteurs en défaillances</a:t>
            </a:r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altLang="fr-FR" sz="1400" smtClean="0"/>
              <a:t>Le certificat d’irrécouvrabilité</a:t>
            </a:r>
          </a:p>
          <a:p>
            <a:pPr marL="285750" indent="-285750" algn="l" eaLnBrk="1" hangingPunct="1">
              <a:buFont typeface="Wingdings" pitchFamily="2" charset="2"/>
              <a:buChar char="Ø"/>
            </a:pPr>
            <a:endParaRPr lang="fr-FR" altLang="fr-FR" sz="1400" b="1" smtClean="0"/>
          </a:p>
          <a:p>
            <a:pPr marL="285750" indent="-285750" algn="l" eaLnBrk="1" hangingPunct="1">
              <a:buFont typeface="Wingdings" pitchFamily="2" charset="2"/>
              <a:buChar char="Ø"/>
            </a:pPr>
            <a:r>
              <a:rPr lang="fr-FR" altLang="fr-FR" sz="1400" b="1" smtClean="0"/>
              <a:t>La comptabilisation en pertes</a:t>
            </a:r>
          </a:p>
          <a:p>
            <a:pPr marL="285750" indent="-285750" algn="l" eaLnBrk="1" hangingPunct="1">
              <a:buFontTx/>
              <a:buChar char="•"/>
            </a:pPr>
            <a:endParaRPr lang="fr-FR" altLang="fr-FR" sz="1400" b="1" smtClean="0"/>
          </a:p>
          <a:p>
            <a:pPr marL="285750" indent="-285750" algn="l" eaLnBrk="1" hangingPunct="1">
              <a:buFontTx/>
              <a:buChar char="•"/>
            </a:pPr>
            <a:endParaRPr lang="fr-FR" altLang="fr-FR" sz="1400" smtClean="0"/>
          </a:p>
        </p:txBody>
      </p:sp>
      <p:sp>
        <p:nvSpPr>
          <p:cNvPr id="126978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L’aspect comptable et fiscal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129026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12902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200400"/>
            <a:ext cx="8229600" cy="1295400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tx1"/>
                </a:solidFill>
              </a:rPr>
              <a:t/>
            </a:r>
            <a:br>
              <a:rPr lang="fr-FR" sz="3200" smtClean="0">
                <a:solidFill>
                  <a:schemeClr val="tx1"/>
                </a:solidFill>
              </a:rPr>
            </a:br>
            <a:r>
              <a:rPr lang="fr-FR" sz="3200" smtClean="0">
                <a:solidFill>
                  <a:schemeClr val="tx1"/>
                </a:solidFill>
              </a:rPr>
              <a:t/>
            </a:r>
            <a:br>
              <a:rPr lang="fr-FR" sz="3200" smtClean="0">
                <a:solidFill>
                  <a:schemeClr val="tx1"/>
                </a:solidFill>
              </a:rPr>
            </a:br>
            <a:r>
              <a:rPr lang="fr-FR" sz="3600" b="1" smtClean="0">
                <a:solidFill>
                  <a:schemeClr val="bg1"/>
                </a:solidFill>
              </a:rPr>
              <a:t>Les fiches pays</a:t>
            </a:r>
            <a:r>
              <a:rPr lang="fr-FR" sz="3600" b="1" smtClean="0">
                <a:solidFill>
                  <a:schemeClr val="tx1"/>
                </a:solidFill>
              </a:rPr>
              <a:t>	</a:t>
            </a:r>
            <a:r>
              <a:rPr lang="fr-FR" sz="3600" smtClean="0">
                <a:solidFill>
                  <a:schemeClr val="tx1"/>
                </a:solidFill>
              </a:rPr>
              <a:t/>
            </a:r>
            <a:br>
              <a:rPr lang="fr-FR" sz="3600" smtClean="0">
                <a:solidFill>
                  <a:schemeClr val="tx1"/>
                </a:solidFill>
              </a:rPr>
            </a:br>
            <a:endParaRPr lang="fr-FR" sz="3600" smtClean="0">
              <a:solidFill>
                <a:schemeClr val="tx1"/>
              </a:solidFill>
            </a:endParaRPr>
          </a:p>
        </p:txBody>
      </p:sp>
      <p:sp>
        <p:nvSpPr>
          <p:cNvPr id="129028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28888"/>
            <a:ext cx="8839200" cy="4343400"/>
          </a:xfrm>
        </p:spPr>
        <p:txBody>
          <a:bodyPr/>
          <a:lstStyle/>
          <a:p>
            <a:pPr marL="342900" indent="-342900" algn="l" eaLnBrk="1" hangingPunct="1">
              <a:buFont typeface="Wingdings" pitchFamily="2" charset="2"/>
              <a:buChar char="Ø"/>
            </a:pPr>
            <a:r>
              <a:rPr lang="fr-FR" altLang="fr-FR" smtClean="0"/>
              <a:t>Le contenu</a:t>
            </a:r>
            <a:endParaRPr lang="fr-FR" altLang="fr-FR" sz="2800" smtClean="0"/>
          </a:p>
          <a:p>
            <a:pPr marL="342900" indent="-342900" algn="l" eaLnBrk="1" hangingPunct="1">
              <a:buFontTx/>
              <a:buChar char="•"/>
            </a:pPr>
            <a:endParaRPr lang="fr-FR" altLang="fr-FR" sz="1400" smtClean="0"/>
          </a:p>
          <a:p>
            <a:pPr marL="342900" indent="-342900" algn="l" eaLnBrk="1" hangingPunct="1">
              <a:buFont typeface="Wingdings" pitchFamily="2" charset="2"/>
              <a:buChar char="ü"/>
            </a:pPr>
            <a:r>
              <a:rPr lang="fr-FR" altLang="fr-FR" sz="1400" smtClean="0"/>
              <a:t>Les données macro-économiques</a:t>
            </a:r>
          </a:p>
          <a:p>
            <a:pPr marL="342900" indent="-342900" algn="l" eaLnBrk="1" hangingPunct="1">
              <a:buFont typeface="Wingdings" pitchFamily="2" charset="2"/>
              <a:buChar char="ü"/>
            </a:pPr>
            <a:r>
              <a:rPr lang="fr-FR" altLang="fr-FR" sz="1400" smtClean="0"/>
              <a:t>Les formes juridiques des sociétés </a:t>
            </a:r>
          </a:p>
          <a:p>
            <a:pPr marL="342900" indent="-342900" algn="l" eaLnBrk="1" hangingPunct="1">
              <a:buFont typeface="Wingdings" pitchFamily="2" charset="2"/>
              <a:buNone/>
            </a:pPr>
            <a:r>
              <a:rPr lang="fr-FR" altLang="fr-FR" sz="1400" smtClean="0"/>
              <a:t>	et leur équivalences françaises</a:t>
            </a:r>
          </a:p>
          <a:p>
            <a:pPr marL="342900" indent="-342900" algn="l" eaLnBrk="1" hangingPunct="1">
              <a:buFont typeface="Wingdings" pitchFamily="2" charset="2"/>
              <a:buChar char="ü"/>
            </a:pPr>
            <a:r>
              <a:rPr lang="fr-FR" altLang="fr-FR" sz="1400" smtClean="0"/>
              <a:t>Les défaillances d’entreprises </a:t>
            </a:r>
          </a:p>
          <a:p>
            <a:pPr marL="342900" indent="-342900" algn="l" eaLnBrk="1" hangingPunct="1">
              <a:buFont typeface="Wingdings" pitchFamily="2" charset="2"/>
              <a:buChar char="ü"/>
            </a:pPr>
            <a:r>
              <a:rPr lang="fr-FR" altLang="fr-FR" sz="1400" smtClean="0"/>
              <a:t>Les comportements de paiement</a:t>
            </a:r>
          </a:p>
          <a:p>
            <a:pPr marL="342900" indent="-342900" algn="l" eaLnBrk="1" hangingPunct="1">
              <a:buFont typeface="Wingdings" pitchFamily="2" charset="2"/>
              <a:buChar char="ü"/>
            </a:pPr>
            <a:r>
              <a:rPr lang="fr-FR" altLang="fr-FR" sz="1400" smtClean="0"/>
              <a:t>Les aspects juridiques</a:t>
            </a:r>
          </a:p>
          <a:p>
            <a:pPr marL="342900" indent="-342900" algn="l" eaLnBrk="1" hangingPunct="1">
              <a:buFont typeface="Wingdings" pitchFamily="2" charset="2"/>
              <a:buChar char="ü"/>
            </a:pPr>
            <a:r>
              <a:rPr lang="fr-FR" altLang="fr-FR" sz="1400" smtClean="0"/>
              <a:t>Le recouvrement amiable</a:t>
            </a:r>
          </a:p>
          <a:p>
            <a:pPr marL="342900" indent="-342900" algn="l" eaLnBrk="1" hangingPunct="1">
              <a:buFont typeface="Wingdings" pitchFamily="2" charset="2"/>
              <a:buChar char="ü"/>
            </a:pPr>
            <a:r>
              <a:rPr lang="fr-FR" altLang="fr-FR" sz="1400" smtClean="0"/>
              <a:t>Le recouvrement judiciaire</a:t>
            </a:r>
          </a:p>
          <a:p>
            <a:pPr marL="342900" indent="-342900" algn="l" eaLnBrk="1" hangingPunct="1">
              <a:buFontTx/>
              <a:buChar char="•"/>
            </a:pPr>
            <a:endParaRPr lang="fr-FR" altLang="fr-FR" sz="1400" smtClean="0"/>
          </a:p>
        </p:txBody>
      </p:sp>
      <p:sp>
        <p:nvSpPr>
          <p:cNvPr id="131074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3200" b="1">
                <a:solidFill>
                  <a:schemeClr val="bg1"/>
                </a:solidFill>
                <a:latin typeface="Myriad Condensed Web"/>
              </a:rPr>
              <a:t>Les fiches pays</a:t>
            </a:r>
          </a:p>
        </p:txBody>
      </p:sp>
      <p:pic>
        <p:nvPicPr>
          <p:cNvPr id="131076" name="Image 4"/>
          <p:cNvPicPr>
            <a:picLocks noChangeAspect="1" noChangeArrowheads="1"/>
          </p:cNvPicPr>
          <p:nvPr/>
        </p:nvPicPr>
        <p:blipFill>
          <a:blip r:embed="rId3"/>
          <a:srcRect l="18346" t="22314" r="31900" b="15909"/>
          <a:stretch>
            <a:fillRect/>
          </a:stretch>
        </p:blipFill>
        <p:spPr bwMode="auto">
          <a:xfrm>
            <a:off x="4876800" y="25146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276600"/>
            <a:ext cx="8305800" cy="144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b="1" smtClean="0"/>
              <a:t>Leila Bouchkara </a:t>
            </a:r>
          </a:p>
          <a:p>
            <a:pPr marL="0" indent="0" algn="ctr" eaLnBrk="1" hangingPunct="1">
              <a:buFontTx/>
              <a:buNone/>
            </a:pPr>
            <a:r>
              <a:rPr lang="fr-FR" sz="2400" i="1" smtClean="0"/>
              <a:t>Directeur du service recouvrement et contentieux,</a:t>
            </a:r>
          </a:p>
          <a:p>
            <a:pPr marL="0" indent="0" algn="ctr" eaLnBrk="1" hangingPunct="1">
              <a:buFontTx/>
              <a:buNone/>
            </a:pPr>
            <a:r>
              <a:rPr lang="fr-FR" sz="2400" i="1" smtClean="0"/>
              <a:t>General Electric, Cofacrédit</a:t>
            </a:r>
          </a:p>
          <a:p>
            <a:pPr marL="0" indent="0" algn="ctr" eaLnBrk="1" hangingPunct="1">
              <a:buFontTx/>
              <a:buNone/>
            </a:pPr>
            <a:r>
              <a:rPr lang="fr-FR" sz="2400" i="1" smtClean="0"/>
              <a:t>Pilote du groupe de travail </a:t>
            </a:r>
          </a:p>
          <a:p>
            <a:pPr marL="0" indent="0" algn="ctr" eaLnBrk="1" hangingPunct="1">
              <a:buFontTx/>
              <a:buNone/>
            </a:pPr>
            <a:r>
              <a:rPr lang="fr-FR" sz="2400" i="1" smtClean="0"/>
              <a:t>« Le recouvrement de créances à l’international »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349625" y="1720850"/>
            <a:ext cx="263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Conclusion </a:t>
            </a:r>
            <a:r>
              <a:rPr lang="fr-FR" sz="3600" b="1">
                <a:solidFill>
                  <a:schemeClr val="bg1"/>
                </a:solidFill>
                <a:latin typeface="Myriad Condensed Web"/>
              </a:rPr>
              <a:t> </a:t>
            </a:r>
          </a:p>
        </p:txBody>
      </p:sp>
      <p:sp>
        <p:nvSpPr>
          <p:cNvPr id="143364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logo_comptalia_2si_lacadem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340100"/>
            <a:ext cx="2235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4" descr="L_SAGE_v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0"/>
            <a:ext cx="256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0" y="1763713"/>
            <a:ext cx="92868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sz="2300" b="1">
                <a:solidFill>
                  <a:schemeClr val="bg1"/>
                </a:solidFill>
                <a:latin typeface="Myriad Condensed Web"/>
              </a:rPr>
              <a:t>Grands partenaires de l’Académie : un accompagnement solide…</a:t>
            </a:r>
          </a:p>
        </p:txBody>
      </p:sp>
      <p:pic>
        <p:nvPicPr>
          <p:cNvPr id="133124" name="Picture 6" descr="LA MONDI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105400"/>
            <a:ext cx="6175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Text Box 10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>
                <a:latin typeface="Myriad Condensed Web"/>
              </a:rPr>
              <a:t>17 mars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2743200"/>
            <a:ext cx="8001000" cy="2895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marL="0" indent="0" algn="ctr" eaLnBrk="1" hangingPunct="1">
              <a:buFontTx/>
              <a:buNone/>
            </a:pPr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7800" y="1371600"/>
            <a:ext cx="6019800" cy="12954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Intervenants 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0" y="2286000"/>
            <a:ext cx="89916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fr-FR" sz="1600">
              <a:solidFill>
                <a:schemeClr val="bg1"/>
              </a:solidFill>
              <a:latin typeface="Myriad Condensed Web"/>
            </a:endParaRPr>
          </a:p>
          <a:p>
            <a:pPr eaLnBrk="0" hangingPunct="0"/>
            <a:endParaRPr lang="fr-FR" sz="1600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fr-FR" sz="1600">
                <a:solidFill>
                  <a:schemeClr val="bg1"/>
                </a:solidFill>
              </a:rPr>
              <a:t> </a:t>
            </a:r>
            <a:r>
              <a:rPr lang="fr-FR" sz="1600" b="1">
                <a:solidFill>
                  <a:schemeClr val="bg1"/>
                </a:solidFill>
              </a:rPr>
              <a:t>Leila Bouchkara</a:t>
            </a:r>
            <a:r>
              <a:rPr lang="fr-FR" sz="1600">
                <a:solidFill>
                  <a:schemeClr val="bg1"/>
                </a:solidFill>
              </a:rPr>
              <a:t>, Directeur du service recouvrement et contentieux, General Electric Cofacrédit</a:t>
            </a:r>
          </a:p>
          <a:p>
            <a:pPr eaLnBrk="0" hangingPunct="0">
              <a:buFontTx/>
              <a:buChar char="-"/>
            </a:pPr>
            <a:endParaRPr lang="fr-FR" sz="16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- </a:t>
            </a:r>
            <a:r>
              <a:rPr lang="fr-FR" sz="1600" b="1">
                <a:solidFill>
                  <a:schemeClr val="bg1"/>
                </a:solidFill>
              </a:rPr>
              <a:t>Stanislas Lewandowski</a:t>
            </a:r>
            <a:r>
              <a:rPr lang="fr-FR" sz="1600">
                <a:solidFill>
                  <a:schemeClr val="bg1"/>
                </a:solidFill>
              </a:rPr>
              <a:t>, Directeur administratif et financier, PRIMALIANCE</a:t>
            </a:r>
          </a:p>
          <a:p>
            <a:pPr eaLnBrk="0" hangingPunct="0"/>
            <a:endParaRPr lang="fr-FR" sz="16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- </a:t>
            </a:r>
            <a:r>
              <a:rPr lang="fr-FR" sz="1600" b="1">
                <a:solidFill>
                  <a:schemeClr val="bg1"/>
                </a:solidFill>
              </a:rPr>
              <a:t>Karim Mahari</a:t>
            </a:r>
            <a:r>
              <a:rPr lang="fr-FR" sz="1600">
                <a:solidFill>
                  <a:schemeClr val="bg1"/>
                </a:solidFill>
              </a:rPr>
              <a:t>, Juriste CCI International Picardie</a:t>
            </a:r>
          </a:p>
          <a:p>
            <a:pPr eaLnBrk="0" hangingPunct="0"/>
            <a:endParaRPr lang="fr-FR" sz="16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- </a:t>
            </a:r>
            <a:r>
              <a:rPr lang="fr-FR" sz="1600" b="1">
                <a:solidFill>
                  <a:schemeClr val="bg1"/>
                </a:solidFill>
              </a:rPr>
              <a:t>Charles Matza</a:t>
            </a:r>
            <a:r>
              <a:rPr lang="fr-FR" sz="1600">
                <a:solidFill>
                  <a:schemeClr val="bg1"/>
                </a:solidFill>
              </a:rPr>
              <a:t>, Consultant CMC</a:t>
            </a:r>
          </a:p>
          <a:p>
            <a:pPr eaLnBrk="0" hangingPunct="0"/>
            <a:endParaRPr lang="fr-FR" sz="1600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fr-FR" sz="1600">
                <a:solidFill>
                  <a:schemeClr val="bg1"/>
                </a:solidFill>
              </a:rPr>
              <a:t> </a:t>
            </a:r>
            <a:r>
              <a:rPr lang="fr-FR" sz="1600" b="1">
                <a:solidFill>
                  <a:schemeClr val="bg1"/>
                </a:solidFill>
              </a:rPr>
              <a:t>Guy Renault</a:t>
            </a:r>
            <a:r>
              <a:rPr lang="fr-FR" sz="1600">
                <a:solidFill>
                  <a:schemeClr val="bg1"/>
                </a:solidFill>
              </a:rPr>
              <a:t>, Secrétaire général de la Fédération nationale de l'Information d'Entreprise et de la Gestion de Créances (FIGEC)</a:t>
            </a:r>
          </a:p>
          <a:p>
            <a:pPr eaLnBrk="0" hangingPunct="0">
              <a:buFontTx/>
              <a:buChar char="-"/>
            </a:pPr>
            <a:endParaRPr lang="fr-FR" sz="16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- </a:t>
            </a:r>
            <a:r>
              <a:rPr lang="fr-FR" sz="1600" b="1">
                <a:solidFill>
                  <a:schemeClr val="bg1"/>
                </a:solidFill>
              </a:rPr>
              <a:t>Philippe Simon</a:t>
            </a:r>
            <a:r>
              <a:rPr lang="fr-FR" sz="1600">
                <a:solidFill>
                  <a:schemeClr val="bg1"/>
                </a:solidFill>
              </a:rPr>
              <a:t>, Consultant formateur en gestion financière, PSCONSULTANT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200400" y="1524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743200"/>
            <a:ext cx="8001000" cy="2895600"/>
          </a:xfrm>
        </p:spPr>
        <p:txBody>
          <a:bodyPr/>
          <a:lstStyle/>
          <a:p>
            <a:pPr eaLnBrk="1" hangingPunct="1"/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eaLnBrk="1" hangingPunct="1"/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6019800" cy="1295400"/>
          </a:xfrm>
        </p:spPr>
        <p:txBody>
          <a:bodyPr anchor="ctr"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Présentation 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52400" y="2590800"/>
            <a:ext cx="8839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fr-FR" sz="1600">
              <a:solidFill>
                <a:schemeClr val="bg1"/>
              </a:solidFill>
              <a:latin typeface="Myriad Condensed Web"/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I - LES DIFFÉRENTS TYPES DE RISQUES</a:t>
            </a:r>
          </a:p>
          <a:p>
            <a:pPr eaLnBrk="0" hangingPunct="0"/>
            <a:endParaRPr lang="fr-FR" sz="8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II - ANTICIPER LE RISQUE COMMERCIAL</a:t>
            </a:r>
          </a:p>
          <a:p>
            <a:pPr eaLnBrk="0" hangingPunct="0"/>
            <a:endParaRPr lang="fr-FR" sz="8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III - LES SPÉCIFICITÉS INCONTOURNABLES À L’EXPORT</a:t>
            </a:r>
          </a:p>
          <a:p>
            <a:pPr eaLnBrk="0" hangingPunct="0"/>
            <a:endParaRPr lang="fr-FR" sz="8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IV – LE CONTRAT DE VENTE INTERNATIONALE</a:t>
            </a:r>
          </a:p>
          <a:p>
            <a:pPr eaLnBrk="0" hangingPunct="0"/>
            <a:endParaRPr lang="fr-FR" sz="8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V - LA GESTION INTERNE</a:t>
            </a:r>
          </a:p>
          <a:p>
            <a:pPr eaLnBrk="0" hangingPunct="0"/>
            <a:endParaRPr lang="fr-FR" sz="8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VI - LE RECOUVREMENT</a:t>
            </a:r>
          </a:p>
          <a:p>
            <a:pPr eaLnBrk="0" hangingPunct="0"/>
            <a:endParaRPr lang="fr-FR" sz="8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VII - L’ASPECT COMPTABLE ET FISCAL POUR L’EXPORTATEUR FRANÇAIS</a:t>
            </a:r>
          </a:p>
          <a:p>
            <a:pPr eaLnBrk="0" hangingPunct="0"/>
            <a:endParaRPr lang="fr-FR" sz="800">
              <a:solidFill>
                <a:schemeClr val="bg1"/>
              </a:solidFill>
            </a:endParaRPr>
          </a:p>
          <a:p>
            <a:pPr eaLnBrk="0" hangingPunct="0"/>
            <a:r>
              <a:rPr lang="fr-FR" sz="1600">
                <a:solidFill>
                  <a:schemeClr val="bg1"/>
                </a:solidFill>
              </a:rPr>
              <a:t>CHAPITRE VIII – LES FICHES PAYS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43200"/>
            <a:ext cx="8001000" cy="2895600"/>
          </a:xfrm>
        </p:spPr>
        <p:txBody>
          <a:bodyPr/>
          <a:lstStyle/>
          <a:p>
            <a:pPr eaLnBrk="1" hangingPunct="1"/>
            <a:endParaRPr lang="fr-FR" sz="6000" b="1" smtClean="0">
              <a:solidFill>
                <a:schemeClr val="bg1"/>
              </a:solidFill>
              <a:latin typeface="Myriad Condensed Web"/>
            </a:endParaRPr>
          </a:p>
          <a:p>
            <a:pPr eaLnBrk="1" hangingPunct="1"/>
            <a:endParaRPr lang="fr-FR" sz="6000" smtClean="0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04800" y="1905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fr-FR" sz="2800" b="1">
              <a:solidFill>
                <a:schemeClr val="bg1"/>
              </a:solidFill>
              <a:latin typeface="Myriad Condensed Web"/>
            </a:endParaRP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200400"/>
            <a:ext cx="8229600" cy="1295400"/>
          </a:xfrm>
        </p:spPr>
        <p:txBody>
          <a:bodyPr anchor="ctr"/>
          <a:lstStyle/>
          <a:p>
            <a:pPr eaLnBrk="1" hangingPunct="1"/>
            <a:r>
              <a:rPr lang="fr-FR" sz="3200" b="1" smtClean="0">
                <a:solidFill>
                  <a:schemeClr val="bg1"/>
                </a:solidFill>
                <a:latin typeface="Myriad Condensed Web"/>
              </a:rPr>
              <a:t>Les différents types de risques 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yriad Condensed Web"/>
              </a:rPr>
              <a:t>Chapitre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152400" y="175577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 b="1">
                <a:solidFill>
                  <a:schemeClr val="bg1"/>
                </a:solidFill>
                <a:latin typeface="Myriad Condensed Web"/>
              </a:rPr>
              <a:t>Questions que doit se poser l’exportateur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839200" cy="4343400"/>
          </a:xfrm>
        </p:spPr>
        <p:txBody>
          <a:bodyPr/>
          <a:lstStyle/>
          <a:p>
            <a:pPr marL="742950" lvl="1" indent="-285750" algn="l">
              <a:buFont typeface="Wingdings" pitchFamily="2" charset="2"/>
              <a:buChar char="Ø"/>
            </a:pPr>
            <a:r>
              <a:rPr lang="fr-FR" smtClean="0"/>
              <a:t>		Quel pays ?	</a:t>
            </a:r>
            <a:r>
              <a:rPr lang="fr-FR" b="1" smtClean="0"/>
              <a:t>Europe ou Grand Export</a:t>
            </a:r>
          </a:p>
          <a:p>
            <a:pPr algn="l"/>
            <a:endParaRPr lang="fr-FR" sz="1400" smtClean="0"/>
          </a:p>
          <a:p>
            <a:pPr algn="l" eaLnBrk="1" hangingPunct="1">
              <a:buFontTx/>
              <a:buChar char="•"/>
            </a:pPr>
            <a:endParaRPr lang="fr-FR" sz="1400" smtClean="0"/>
          </a:p>
          <a:p>
            <a:pPr algn="l" eaLnBrk="1" hangingPunct="1">
              <a:buFontTx/>
              <a:buChar char="•"/>
            </a:pPr>
            <a:endParaRPr lang="fr-FR" sz="1400" smtClean="0"/>
          </a:p>
          <a:p>
            <a:pPr algn="l" eaLnBrk="1" hangingPunct="1">
              <a:buFontTx/>
              <a:buChar char="•"/>
            </a:pPr>
            <a:endParaRPr lang="fr-FR" sz="1400" smtClean="0"/>
          </a:p>
          <a:p>
            <a:pPr algn="l" eaLnBrk="1" hangingPunct="1">
              <a:buFontTx/>
              <a:buChar char="•"/>
            </a:pPr>
            <a:endParaRPr lang="fr-FR" sz="1400" smtClean="0"/>
          </a:p>
          <a:p>
            <a:pPr algn="l" eaLnBrk="1" hangingPunct="1">
              <a:buFontTx/>
              <a:buChar char="•"/>
            </a:pPr>
            <a:endParaRPr lang="fr-FR" sz="1400" smtClean="0"/>
          </a:p>
          <a:p>
            <a:pPr algn="l" eaLnBrk="1" hangingPunct="1">
              <a:buFontTx/>
              <a:buChar char="•"/>
            </a:pPr>
            <a:endParaRPr lang="fr-FR" sz="1400" smtClean="0"/>
          </a:p>
          <a:p>
            <a:pPr algn="l" eaLnBrk="1" hangingPunct="1">
              <a:buFontTx/>
              <a:buChar char="•"/>
            </a:pPr>
            <a:endParaRPr lang="fr-FR" sz="1400" smtClean="0"/>
          </a:p>
          <a:p>
            <a:pPr marL="742950" lvl="1" indent="-285750" algn="l">
              <a:buFont typeface="Wingdings" pitchFamily="2" charset="2"/>
              <a:buChar char="Ø"/>
            </a:pPr>
            <a:endParaRPr lang="fr-FR" smtClean="0"/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fr-FR" smtClean="0"/>
              <a:t>		Quel client, quel marché ? </a:t>
            </a:r>
            <a:r>
              <a:rPr lang="fr-FR" sz="1400" smtClean="0"/>
              <a:t>	</a:t>
            </a:r>
          </a:p>
          <a:p>
            <a:pPr algn="l" eaLnBrk="1" hangingPunct="1"/>
            <a:r>
              <a:rPr lang="fr-FR" sz="900" smtClean="0"/>
              <a:t>		Typologie du client (distributeurs, BtoB, BtoC)</a:t>
            </a:r>
          </a:p>
          <a:p>
            <a:pPr algn="l" eaLnBrk="1" hangingPunct="1"/>
            <a:r>
              <a:rPr lang="fr-FR" sz="900" smtClean="0"/>
              <a:t>		Opération unique ou récurrente ? (marchés, secteurs d’activité …)</a:t>
            </a:r>
          </a:p>
          <a:p>
            <a:pPr algn="l" eaLnBrk="1" hangingPunct="1"/>
            <a:endParaRPr lang="fr-FR" sz="900" smtClean="0"/>
          </a:p>
          <a:p>
            <a:pPr marL="742950" lvl="1" indent="-285750" algn="l" eaLnBrk="1" hangingPunct="1">
              <a:buFont typeface="Wingdings" pitchFamily="2" charset="2"/>
              <a:buChar char="Ø"/>
            </a:pPr>
            <a:r>
              <a:rPr lang="fr-FR" smtClean="0"/>
              <a:t>		Combien ? </a:t>
            </a:r>
            <a:r>
              <a:rPr lang="fr-FR" sz="1600" smtClean="0"/>
              <a:t>	</a:t>
            </a:r>
          </a:p>
          <a:p>
            <a:pPr lvl="4" algn="l" eaLnBrk="1" hangingPunct="1"/>
            <a:r>
              <a:rPr lang="fr-FR" sz="900" smtClean="0"/>
              <a:t>Montant de la transaction</a:t>
            </a:r>
          </a:p>
          <a:p>
            <a:pPr algn="l"/>
            <a:endParaRPr lang="fr-FR" sz="900" smtClean="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895600"/>
            <a:ext cx="49704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3" descr="C:\Users\102008399\Desktop\relation-cli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334000"/>
            <a:ext cx="4905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4" descr="C:\Users\102008399\Desktop\argent-depen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75" y="6327775"/>
            <a:ext cx="1317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re 1"/>
          <p:cNvSpPr>
            <a:spLocks noGrp="1"/>
          </p:cNvSpPr>
          <p:nvPr>
            <p:ph type="title"/>
          </p:nvPr>
        </p:nvSpPr>
        <p:spPr>
          <a:xfrm rot="10800000" flipV="1">
            <a:off x="0" y="1295400"/>
            <a:ext cx="9067800" cy="1066800"/>
          </a:xfrm>
        </p:spPr>
        <p:txBody>
          <a:bodyPr/>
          <a:lstStyle/>
          <a:p>
            <a:pPr marL="342900" indent="-342900"/>
            <a:r>
              <a:rPr lang="fr-FR" sz="2800" smtClean="0"/>
              <a:t/>
            </a:r>
            <a:br>
              <a:rPr lang="fr-FR" sz="2800" smtClean="0"/>
            </a:br>
            <a:r>
              <a:rPr lang="fr-FR" sz="2800" smtClean="0"/>
              <a:t/>
            </a:r>
            <a:br>
              <a:rPr lang="fr-FR" sz="2800" smtClean="0"/>
            </a:br>
            <a:r>
              <a:rPr lang="fr-FR" sz="2800" smtClean="0">
                <a:solidFill>
                  <a:schemeClr val="bg1"/>
                </a:solidFill>
              </a:rPr>
              <a:t>Les différents risques :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800" smtClean="0">
                <a:solidFill>
                  <a:schemeClr val="bg1"/>
                </a:solidFill>
              </a:rPr>
              <a:t>exemple d’analyse faite par COFACE</a:t>
            </a:r>
            <a:br>
              <a:rPr lang="fr-FR" sz="2800" smtClean="0">
                <a:solidFill>
                  <a:schemeClr val="bg1"/>
                </a:solidFill>
              </a:rPr>
            </a:br>
            <a:endParaRPr lang="fr-FR" sz="2800" smtClean="0">
              <a:solidFill>
                <a:schemeClr val="bg1"/>
              </a:solidFill>
            </a:endParaRPr>
          </a:p>
        </p:txBody>
      </p:sp>
      <p:pic>
        <p:nvPicPr>
          <p:cNvPr id="73730" name="Imag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438400"/>
            <a:ext cx="8305800" cy="4006850"/>
          </a:xfrm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/>
          <p:cNvSpPr>
            <a:spLocks noGrp="1"/>
          </p:cNvSpPr>
          <p:nvPr>
            <p:ph type="title"/>
          </p:nvPr>
        </p:nvSpPr>
        <p:spPr>
          <a:xfrm rot="10800000" flipV="1">
            <a:off x="76200" y="1676400"/>
            <a:ext cx="8915400" cy="533400"/>
          </a:xfrm>
        </p:spPr>
        <p:txBody>
          <a:bodyPr/>
          <a:lstStyle/>
          <a:p>
            <a:pPr marL="342900" indent="-342900"/>
            <a:r>
              <a:rPr lang="fr-FR" sz="1400" smtClean="0"/>
              <a:t/>
            </a:r>
            <a:br>
              <a:rPr lang="fr-FR" sz="1400" smtClean="0"/>
            </a:br>
            <a:r>
              <a:rPr lang="fr-FR" sz="1400" smtClean="0"/>
              <a:t/>
            </a:r>
            <a:br>
              <a:rPr lang="fr-FR" sz="1400" smtClean="0"/>
            </a:br>
            <a:r>
              <a:rPr lang="fr-FR" sz="1400" smtClean="0"/>
              <a:t/>
            </a:r>
            <a:br>
              <a:rPr lang="fr-FR" sz="1400" smtClean="0"/>
            </a:br>
            <a:r>
              <a:rPr lang="fr-FR" sz="3600" smtClean="0">
                <a:solidFill>
                  <a:schemeClr val="bg1"/>
                </a:solidFill>
              </a:rPr>
              <a:t>Les habitudes de paiement</a:t>
            </a:r>
            <a:r>
              <a:rPr lang="fr-FR" sz="3200" smtClean="0">
                <a:solidFill>
                  <a:schemeClr val="bg1"/>
                </a:solidFill>
              </a:rPr>
              <a:t/>
            </a:r>
            <a:br>
              <a:rPr lang="fr-FR" sz="3200" smtClean="0">
                <a:solidFill>
                  <a:schemeClr val="bg1"/>
                </a:solidFill>
              </a:rPr>
            </a:br>
            <a:endParaRPr lang="fr-FR" sz="3200" smtClean="0">
              <a:solidFill>
                <a:schemeClr val="bg1"/>
              </a:solidFill>
            </a:endParaRPr>
          </a:p>
        </p:txBody>
      </p:sp>
      <p:pic>
        <p:nvPicPr>
          <p:cNvPr id="74754" name="Image 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67" t="42975" r="27513" b="33223"/>
          <a:stretch>
            <a:fillRect/>
          </a:stretch>
        </p:blipFill>
        <p:spPr>
          <a:xfrm>
            <a:off x="112713" y="2592388"/>
            <a:ext cx="9031287" cy="3579812"/>
          </a:xfrm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Myriad Condensed Web"/>
              </a:rPr>
              <a:t>17 mars 2014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dèle par défaut">
  <a:themeElements>
    <a:clrScheme name="2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dèle par défaut">
  <a:themeElements>
    <a:clrScheme name="4_Modèle par défaut 1">
      <a:dk1>
        <a:srgbClr val="391909"/>
      </a:dk1>
      <a:lt1>
        <a:srgbClr val="FFFFFF"/>
      </a:lt1>
      <a:dk2>
        <a:srgbClr val="00B9E4"/>
      </a:dk2>
      <a:lt2>
        <a:srgbClr val="B9F2FF"/>
      </a:lt2>
      <a:accent1>
        <a:srgbClr val="EADDD6"/>
      </a:accent1>
      <a:accent2>
        <a:srgbClr val="391909"/>
      </a:accent2>
      <a:accent3>
        <a:srgbClr val="FFFFFF"/>
      </a:accent3>
      <a:accent4>
        <a:srgbClr val="2F1406"/>
      </a:accent4>
      <a:accent5>
        <a:srgbClr val="F3EBE8"/>
      </a:accent5>
      <a:accent6>
        <a:srgbClr val="331607"/>
      </a:accent6>
      <a:hlink>
        <a:srgbClr val="B3836B"/>
      </a:hlink>
      <a:folHlink>
        <a:srgbClr val="53DEFF"/>
      </a:folHlink>
    </a:clrScheme>
    <a:fontScheme name="4_Modèle par défau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Modèle par défaut 1">
        <a:dk1>
          <a:srgbClr val="391909"/>
        </a:dk1>
        <a:lt1>
          <a:srgbClr val="FFFFFF"/>
        </a:lt1>
        <a:dk2>
          <a:srgbClr val="00B9E4"/>
        </a:dk2>
        <a:lt2>
          <a:srgbClr val="B9F2FF"/>
        </a:lt2>
        <a:accent1>
          <a:srgbClr val="EADDD6"/>
        </a:accent1>
        <a:accent2>
          <a:srgbClr val="391909"/>
        </a:accent2>
        <a:accent3>
          <a:srgbClr val="FFFFFF"/>
        </a:accent3>
        <a:accent4>
          <a:srgbClr val="2F1406"/>
        </a:accent4>
        <a:accent5>
          <a:srgbClr val="F3EBE8"/>
        </a:accent5>
        <a:accent6>
          <a:srgbClr val="331607"/>
        </a:accent6>
        <a:hlink>
          <a:srgbClr val="B3836B"/>
        </a:hlink>
        <a:folHlink>
          <a:srgbClr val="53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dèle par défaut">
  <a:themeElements>
    <a:clrScheme name="5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1648</Words>
  <Application>Microsoft Office PowerPoint</Application>
  <PresentationFormat>Affichage à l'écran (4:3)</PresentationFormat>
  <Paragraphs>475</Paragraphs>
  <Slides>38</Slides>
  <Notes>34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1" baseType="lpstr">
      <vt:lpstr>Arial</vt:lpstr>
      <vt:lpstr>Verdana</vt:lpstr>
      <vt:lpstr>Wingdings</vt:lpstr>
      <vt:lpstr>Myriad Condensed Web</vt:lpstr>
      <vt:lpstr>Times New Rom愀渀</vt:lpstr>
      <vt:lpstr>Times New Roman</vt:lpstr>
      <vt:lpstr>1_Modèle par défaut</vt:lpstr>
      <vt:lpstr>Modèle par défaut</vt:lpstr>
      <vt:lpstr>2_Modèle par défaut</vt:lpstr>
      <vt:lpstr>4_Modèle par défaut</vt:lpstr>
      <vt:lpstr>3_Modèle par défaut</vt:lpstr>
      <vt:lpstr>5_Modèle par défaut</vt:lpstr>
      <vt:lpstr>Document</vt:lpstr>
      <vt:lpstr>Diapositive 1</vt:lpstr>
      <vt:lpstr>Diapositive 2</vt:lpstr>
      <vt:lpstr>Diapositive 3</vt:lpstr>
      <vt:lpstr>Intervenants </vt:lpstr>
      <vt:lpstr>Présentation </vt:lpstr>
      <vt:lpstr>Les différents types de risques </vt:lpstr>
      <vt:lpstr>Diapositive 7</vt:lpstr>
      <vt:lpstr>  Les différents risques : exemple d’analyse faite par COFACE </vt:lpstr>
      <vt:lpstr>   Les habitudes de paiement </vt:lpstr>
      <vt:lpstr>Diapositive 10</vt:lpstr>
      <vt:lpstr>Anticiper le risque commercial</vt:lpstr>
      <vt:lpstr>Diapositive 12</vt:lpstr>
      <vt:lpstr>Diapositive 13</vt:lpstr>
      <vt:lpstr>Les spécificités incontournables  à l’export</vt:lpstr>
      <vt:lpstr>Diapositive 15</vt:lpstr>
      <vt:lpstr>Diapositive 16</vt:lpstr>
      <vt:lpstr>Le contrat de vente internationale</vt:lpstr>
      <vt:lpstr>Diapositive 18</vt:lpstr>
      <vt:lpstr>Diapositive 19</vt:lpstr>
      <vt:lpstr>Diapositive 20</vt:lpstr>
      <vt:lpstr>La gestion interne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Le recouvrement</vt:lpstr>
      <vt:lpstr>Diapositive 30</vt:lpstr>
      <vt:lpstr>Diapositive 31</vt:lpstr>
      <vt:lpstr>Diapositive 32</vt:lpstr>
      <vt:lpstr>  L’aspect comptable et fiscal pour l’exportateur français  </vt:lpstr>
      <vt:lpstr>Diapositive 34</vt:lpstr>
      <vt:lpstr>  Les fiches pays  </vt:lpstr>
      <vt:lpstr>Diapositive 36</vt:lpstr>
      <vt:lpstr>Diapositive 37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Elodie Jamet</dc:creator>
  <cp:lastModifiedBy>I-MEDIA</cp:lastModifiedBy>
  <cp:revision>370</cp:revision>
  <cp:lastPrinted>1601-01-01T00:00:00Z</cp:lastPrinted>
  <dcterms:created xsi:type="dcterms:W3CDTF">1601-01-01T00:00:00Z</dcterms:created>
  <dcterms:modified xsi:type="dcterms:W3CDTF">2014-03-17T09:55:51Z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